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9"/>
  </p:notesMasterIdLst>
  <p:sldIdLst>
    <p:sldId id="323" r:id="rId2"/>
    <p:sldId id="329" r:id="rId3"/>
    <p:sldId id="292" r:id="rId4"/>
    <p:sldId id="294" r:id="rId5"/>
    <p:sldId id="353" r:id="rId6"/>
    <p:sldId id="354" r:id="rId7"/>
    <p:sldId id="342" r:id="rId8"/>
    <p:sldId id="335" r:id="rId9"/>
    <p:sldId id="381" r:id="rId10"/>
    <p:sldId id="382" r:id="rId11"/>
    <p:sldId id="324" r:id="rId12"/>
    <p:sldId id="343" r:id="rId13"/>
    <p:sldId id="341" r:id="rId14"/>
    <p:sldId id="295" r:id="rId15"/>
    <p:sldId id="356" r:id="rId16"/>
    <p:sldId id="355" r:id="rId17"/>
    <p:sldId id="357" r:id="rId18"/>
    <p:sldId id="377" r:id="rId19"/>
    <p:sldId id="403" r:id="rId20"/>
    <p:sldId id="400" r:id="rId21"/>
    <p:sldId id="401" r:id="rId22"/>
    <p:sldId id="402" r:id="rId23"/>
    <p:sldId id="336" r:id="rId24"/>
    <p:sldId id="383" r:id="rId25"/>
    <p:sldId id="384" r:id="rId26"/>
    <p:sldId id="325" r:id="rId27"/>
    <p:sldId id="344" r:id="rId28"/>
    <p:sldId id="349" r:id="rId29"/>
    <p:sldId id="297" r:id="rId30"/>
    <p:sldId id="411" r:id="rId31"/>
    <p:sldId id="376" r:id="rId32"/>
    <p:sldId id="373" r:id="rId33"/>
    <p:sldId id="374" r:id="rId34"/>
    <p:sldId id="375" r:id="rId35"/>
    <p:sldId id="337" r:id="rId36"/>
    <p:sldId id="371" r:id="rId37"/>
    <p:sldId id="392" r:id="rId38"/>
    <p:sldId id="361" r:id="rId39"/>
    <p:sldId id="362" r:id="rId40"/>
    <p:sldId id="363" r:id="rId41"/>
    <p:sldId id="364" r:id="rId42"/>
    <p:sldId id="365" r:id="rId43"/>
    <p:sldId id="366" r:id="rId44"/>
    <p:sldId id="367" r:id="rId45"/>
    <p:sldId id="368" r:id="rId46"/>
    <p:sldId id="369" r:id="rId47"/>
    <p:sldId id="370" r:id="rId48"/>
    <p:sldId id="372" r:id="rId49"/>
    <p:sldId id="464" r:id="rId50"/>
    <p:sldId id="398" r:id="rId51"/>
    <p:sldId id="447" r:id="rId52"/>
    <p:sldId id="448" r:id="rId53"/>
    <p:sldId id="449" r:id="rId54"/>
    <p:sldId id="456" r:id="rId55"/>
    <p:sldId id="452" r:id="rId56"/>
    <p:sldId id="455" r:id="rId57"/>
    <p:sldId id="399" r:id="rId58"/>
    <p:sldId id="457" r:id="rId59"/>
    <p:sldId id="378" r:id="rId60"/>
    <p:sldId id="385" r:id="rId61"/>
    <p:sldId id="386" r:id="rId62"/>
    <p:sldId id="326" r:id="rId63"/>
    <p:sldId id="345" r:id="rId64"/>
    <p:sldId id="350" r:id="rId65"/>
    <p:sldId id="298" r:id="rId66"/>
    <p:sldId id="406" r:id="rId67"/>
    <p:sldId id="412" r:id="rId68"/>
    <p:sldId id="407" r:id="rId69"/>
    <p:sldId id="408" r:id="rId70"/>
    <p:sldId id="468" r:id="rId71"/>
    <p:sldId id="469" r:id="rId72"/>
    <p:sldId id="465" r:id="rId73"/>
    <p:sldId id="426" r:id="rId74"/>
    <p:sldId id="425" r:id="rId75"/>
    <p:sldId id="338" r:id="rId76"/>
    <p:sldId id="387" r:id="rId77"/>
    <p:sldId id="388" r:id="rId78"/>
    <p:sldId id="327" r:id="rId79"/>
    <p:sldId id="346" r:id="rId80"/>
    <p:sldId id="351" r:id="rId81"/>
    <p:sldId id="305" r:id="rId82"/>
    <p:sldId id="413" r:id="rId83"/>
    <p:sldId id="419" r:id="rId84"/>
    <p:sldId id="421" r:id="rId85"/>
    <p:sldId id="466" r:id="rId86"/>
    <p:sldId id="414" r:id="rId87"/>
    <p:sldId id="459" r:id="rId88"/>
    <p:sldId id="460" r:id="rId89"/>
    <p:sldId id="461" r:id="rId90"/>
    <p:sldId id="462" r:id="rId91"/>
    <p:sldId id="463" r:id="rId92"/>
    <p:sldId id="339" r:id="rId93"/>
    <p:sldId id="389" r:id="rId94"/>
    <p:sldId id="390" r:id="rId95"/>
    <p:sldId id="328" r:id="rId96"/>
    <p:sldId id="347" r:id="rId97"/>
    <p:sldId id="352" r:id="rId98"/>
    <p:sldId id="306" r:id="rId99"/>
    <p:sldId id="427" r:id="rId100"/>
    <p:sldId id="433" r:id="rId101"/>
    <p:sldId id="432" r:id="rId102"/>
    <p:sldId id="467" r:id="rId103"/>
    <p:sldId id="443" r:id="rId104"/>
    <p:sldId id="434" r:id="rId105"/>
    <p:sldId id="437" r:id="rId106"/>
    <p:sldId id="438" r:id="rId107"/>
    <p:sldId id="439" r:id="rId108"/>
    <p:sldId id="445" r:id="rId109"/>
    <p:sldId id="440" r:id="rId110"/>
    <p:sldId id="435" r:id="rId111"/>
    <p:sldId id="436" r:id="rId112"/>
    <p:sldId id="340" r:id="rId113"/>
    <p:sldId id="391" r:id="rId114"/>
    <p:sldId id="283" r:id="rId115"/>
    <p:sldId id="290" r:id="rId116"/>
    <p:sldId id="289" r:id="rId117"/>
    <p:sldId id="257" r:id="rId118"/>
    <p:sldId id="258" r:id="rId119"/>
    <p:sldId id="261" r:id="rId120"/>
    <p:sldId id="268" r:id="rId121"/>
    <p:sldId id="269" r:id="rId122"/>
    <p:sldId id="270" r:id="rId123"/>
    <p:sldId id="279" r:id="rId124"/>
    <p:sldId id="271" r:id="rId125"/>
    <p:sldId id="272" r:id="rId126"/>
    <p:sldId id="273" r:id="rId127"/>
    <p:sldId id="274" r:id="rId128"/>
    <p:sldId id="280" r:id="rId129"/>
    <p:sldId id="275" r:id="rId130"/>
    <p:sldId id="259" r:id="rId131"/>
    <p:sldId id="276" r:id="rId132"/>
    <p:sldId id="260" r:id="rId133"/>
    <p:sldId id="277" r:id="rId134"/>
    <p:sldId id="278" r:id="rId135"/>
    <p:sldId id="264" r:id="rId136"/>
    <p:sldId id="266" r:id="rId137"/>
    <p:sldId id="265" r:id="rId138"/>
  </p:sldIdLst>
  <p:sldSz cx="12192000" cy="6858000"/>
  <p:notesSz cx="6858000" cy="9144000"/>
  <p:embeddedFontLst>
    <p:embeddedFont>
      <p:font typeface="Cambria Math" panose="02040503050406030204" pitchFamily="18" charset="0"/>
      <p:regular r:id="rId140"/>
    </p:embeddedFont>
    <p:embeddedFont>
      <p:font typeface="Calibri" panose="020F0502020204030204" pitchFamily="34" charset="0"/>
      <p:regular r:id="rId141"/>
      <p:bold r:id="rId142"/>
      <p:italic r:id="rId143"/>
      <p:boldItalic r:id="rId144"/>
    </p:embeddedFont>
    <p:embeddedFont>
      <p:font typeface="Consolas" panose="020B0609020204030204" pitchFamily="49" charset="0"/>
      <p:regular r:id="rId145"/>
      <p:bold r:id="rId146"/>
      <p:italic r:id="rId147"/>
      <p:boldItalic r:id="rId148"/>
    </p:embeddedFont>
    <p:embeddedFont>
      <p:font typeface="Segoe UI Light" panose="020B0502040204020203" pitchFamily="34" charset="0"/>
      <p:regular r:id="rId149"/>
      <p:italic r:id="rId150"/>
    </p:embeddedFont>
    <p:embeddedFont>
      <p:font typeface="Segoe UI" panose="020B0502040204020203" pitchFamily="34" charset="0"/>
      <p:regular r:id="rId151"/>
      <p:bold r:id="rId152"/>
      <p:italic r:id="rId153"/>
      <p:boldItalic r:id="rId154"/>
    </p:embeddedFont>
    <p:embeddedFont>
      <p:font typeface="Segoe UI Black" panose="020B0A02040204020203" pitchFamily="34" charset="0"/>
      <p:bold r:id="rId155"/>
      <p:boldItalic r:id="rId156"/>
    </p:embeddedFont>
    <p:embeddedFont>
      <p:font typeface="Stencil" panose="040409050D0802020404" pitchFamily="82" charset="0"/>
      <p:regular r:id="rId1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57"/>
            <p14:sldId id="37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371"/>
            <p14:sldId id="392"/>
            <p14:sldId id="361"/>
            <p14:sldId id="362"/>
            <p14:sldId id="363"/>
            <p14:sldId id="364"/>
            <p14:sldId id="365"/>
            <p14:sldId id="366"/>
            <p14:sldId id="367"/>
            <p14:sldId id="368"/>
            <p14:sldId id="369"/>
            <p14:sldId id="370"/>
            <p14:sldId id="372"/>
            <p14:sldId id="464"/>
            <p14:sldId id="398"/>
            <p14:sldId id="447"/>
            <p14:sldId id="448"/>
            <p14:sldId id="449"/>
            <p14:sldId id="456"/>
            <p14:sldId id="452"/>
            <p14:sldId id="455"/>
            <p14:sldId id="399"/>
            <p14:sldId id="457"/>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468"/>
            <p14:sldId id="469"/>
            <p14:sldId id="465"/>
            <p14:sldId id="426"/>
            <p14:sldId id="425"/>
            <p14:sldId id="338"/>
            <p14:sldId id="387"/>
            <p14:sldId id="388"/>
          </p14:sldIdLst>
        </p14:section>
        <p14:section name="Part 5 - Receiving with Node.jS" id="{3EDC39C9-B9A8-4487-A859-A3EC20198C4B}">
          <p14:sldIdLst>
            <p14:sldId id="327"/>
            <p14:sldId id="346"/>
            <p14:sldId id="351"/>
            <p14:sldId id="305"/>
            <p14:sldId id="413"/>
            <p14:sldId id="419"/>
            <p14:sldId id="421"/>
            <p14:sldId id="466"/>
            <p14:sldId id="414"/>
            <p14:sldId id="459"/>
            <p14:sldId id="460"/>
            <p14:sldId id="461"/>
            <p14:sldId id="462"/>
            <p14:sldId id="463"/>
            <p14:sldId id="339"/>
            <p14:sldId id="389"/>
            <p14:sldId id="390"/>
          </p14:sldIdLst>
        </p14:section>
        <p14:section name="Part 6 - Receiving with C#" id="{D2AF2068-7ACC-4D2B-BD19-E257B3957CDE}">
          <p14:sldIdLst>
            <p14:sldId id="328"/>
            <p14:sldId id="347"/>
            <p14:sldId id="352"/>
            <p14:sldId id="306"/>
            <p14:sldId id="427"/>
            <p14:sldId id="433"/>
            <p14:sldId id="432"/>
            <p14:sldId id="467"/>
            <p14:sldId id="443"/>
            <p14:sldId id="434"/>
            <p14:sldId id="437"/>
            <p14:sldId id="438"/>
            <p14:sldId id="439"/>
            <p14:sldId id="445"/>
            <p14:sldId id="440"/>
            <p14:sldId id="435"/>
            <p14:sldId id="43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D4"/>
    <a:srgbClr val="2C91AF"/>
    <a:srgbClr val="7F7F7F"/>
    <a:srgbClr val="8C8C8C"/>
    <a:srgbClr val="00FFFF"/>
    <a:srgbClr val="FFFFFF"/>
    <a:srgbClr val="B3B3B3"/>
    <a:srgbClr val="00AEEF"/>
    <a:srgbClr val="333333"/>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818" autoAdjust="0"/>
  </p:normalViewPr>
  <p:slideViewPr>
    <p:cSldViewPr snapToGrid="0">
      <p:cViewPr varScale="1">
        <p:scale>
          <a:sx n="83" d="100"/>
          <a:sy n="83" d="100"/>
        </p:scale>
        <p:origin x="466"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5.fntdata"/><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5.fntdata"/><Relationship Id="rId14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1.fntdata"/><Relationship Id="rId155"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1.fntdata"/><Relationship Id="rId145" Type="http://schemas.openxmlformats.org/officeDocument/2006/relationships/font" Target="fonts/font6.fntdata"/><Relationship Id="rId153" Type="http://schemas.openxmlformats.org/officeDocument/2006/relationships/font" Target="fonts/font14.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4.fntdata"/><Relationship Id="rId148" Type="http://schemas.openxmlformats.org/officeDocument/2006/relationships/font" Target="fonts/font9.fntdata"/><Relationship Id="rId151" Type="http://schemas.openxmlformats.org/officeDocument/2006/relationships/font" Target="fonts/font12.fntdata"/><Relationship Id="rId15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2.fntdata"/><Relationship Id="rId14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19</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20</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38</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BretStateham/ParticlePhotonWeatherStation/tree/master/Code/NetClient"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webhook.json"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particlephotonweatherstation.c"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dashboard.particle.io/user/logs" TargetMode="Externa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manage.windowsazure.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StreamAnalyticsQuery/StreamAnalyticsQuery.txt"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NodeClient/app.js"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hyperlink" Target="https://www.nuget.org/packages/WindowsAzure.ServiceBus/" TargetMode="External"/><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aka.ms/ehcs" TargetMode="External"/><Relationship Id="rId4" Type="http://schemas.openxmlformats.org/officeDocument/2006/relationships/hyperlink" Target="https://www.nuget.org/packages/Microsoft.Azure.ServiceBus.EventProcessorHo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Node.js sample app didn’t require an Azure Storage Account.  </a:t>
            </a:r>
            <a:endParaRPr lang="en-US" sz="2200" dirty="0"/>
          </a:p>
          <a:p>
            <a:pPr marL="0" indent="0">
              <a:buNone/>
            </a:pPr>
            <a:r>
              <a:rPr lang="en-US" sz="2200" dirty="0" smtClean="0"/>
              <a:t>The </a:t>
            </a:r>
            <a:r>
              <a:rPr lang="en-US" sz="2200" b="1" dirty="0" smtClean="0"/>
              <a:t>Azure-Event-Hubs</a:t>
            </a:r>
            <a:r>
              <a:rPr lang="en-US" sz="2200" dirty="0" smtClean="0"/>
              <a:t> node client doesn’t have any built-in “</a:t>
            </a:r>
            <a:r>
              <a:rPr lang="en-US" sz="2200" b="1" dirty="0" err="1" smtClean="0"/>
              <a:t>checkpointing</a:t>
            </a:r>
            <a:r>
              <a:rPr lang="en-US" sz="2200" dirty="0" smtClean="0"/>
              <a:t>” that allows clients to pick up where they left off.  </a:t>
            </a:r>
            <a:endParaRPr lang="en-US" sz="2200" dirty="0"/>
          </a:p>
          <a:p>
            <a:pPr marL="0" indent="0">
              <a:buNone/>
            </a:pPr>
            <a:r>
              <a:rPr lang="en-US" sz="2200" dirty="0" smtClean="0"/>
              <a:t>If you want that behavior, you have to implement it yourself.   You could CHOOSE to use Azure Storage as a place to store that checkpoint data, but that is up to you </a:t>
            </a:r>
            <a:endParaRPr lang="en-US" sz="2200" dirty="0"/>
          </a:p>
        </p:txBody>
      </p:sp>
      <p:pic>
        <p:nvPicPr>
          <p:cNvPr id="113" name="Picture 112"/>
          <p:cNvPicPr>
            <a:picLocks noChangeAspect="1"/>
          </p:cNvPicPr>
          <p:nvPr/>
        </p:nvPicPr>
        <p:blipFill>
          <a:blip r:embed="rId2"/>
          <a:stretch>
            <a:fillRect/>
          </a:stretch>
        </p:blipFill>
        <p:spPr>
          <a:xfrm>
            <a:off x="5358416" y="1825625"/>
            <a:ext cx="5980143" cy="3030855"/>
          </a:xfrm>
          <a:prstGeom prst="rect">
            <a:avLst/>
          </a:prstGeom>
        </p:spPr>
      </p:pic>
    </p:spTree>
    <p:extLst>
      <p:ext uri="{BB962C8B-B14F-4D97-AF65-F5344CB8AC3E}">
        <p14:creationId xmlns:p14="http://schemas.microsoft.com/office/powerpoint/2010/main" val="1094819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58415" y="1825625"/>
            <a:ext cx="5980143" cy="3030855"/>
          </a:xfrm>
          <a:prstGeom prst="rect">
            <a:avLst/>
          </a:prstGeom>
        </p:spPr>
      </p:pic>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a:t>
            </a:r>
            <a:r>
              <a:rPr lang="en-US" sz="2200" b="1" dirty="0" err="1" smtClean="0"/>
              <a:t>EventProcessHost</a:t>
            </a:r>
            <a:r>
              <a:rPr lang="en-US" sz="2200" dirty="0" smtClean="0"/>
              <a:t> class provided by Microsoft for .NET clients though DOES have built-in </a:t>
            </a:r>
            <a:r>
              <a:rPr lang="en-US" sz="2200" b="1" dirty="0" err="1" smtClean="0"/>
              <a:t>checkpointing</a:t>
            </a:r>
            <a:r>
              <a:rPr lang="en-US" sz="2200" dirty="0" smtClean="0"/>
              <a:t>, and it REQUIRES an Azure Storage account to store that checkpoint data in.  </a:t>
            </a:r>
          </a:p>
          <a:p>
            <a:pPr marL="0" indent="0">
              <a:buNone/>
            </a:pPr>
            <a:r>
              <a:rPr lang="en-US" sz="2200" dirty="0" smtClean="0"/>
              <a:t>If you prefer to not use Azure Storage you will need to implement your own .NET client using the Azure Service Bus or AMQP </a:t>
            </a:r>
            <a:r>
              <a:rPr lang="en-US" sz="2200" dirty="0" err="1" smtClean="0"/>
              <a:t>apis</a:t>
            </a:r>
            <a:r>
              <a:rPr lang="en-US" sz="2200" dirty="0" smtClean="0"/>
              <a:t>.  </a:t>
            </a:r>
            <a:endParaRPr lang="en-US" sz="2200" dirty="0"/>
          </a:p>
        </p:txBody>
      </p:sp>
    </p:spTree>
    <p:extLst>
      <p:ext uri="{BB962C8B-B14F-4D97-AF65-F5344CB8AC3E}">
        <p14:creationId xmlns:p14="http://schemas.microsoft.com/office/powerpoint/2010/main" val="16356554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iotde\AppData\Local\Temp\SNAGHTML59599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675448"/>
            <a:ext cx="11031935" cy="41829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a:t>
            </a:r>
            <a:r>
              <a:rPr lang="en-US" dirty="0" smtClean="0"/>
              <a:t>.NET CODE</a:t>
            </a:r>
            <a:endParaRPr lang="en-US" dirty="0"/>
          </a:p>
        </p:txBody>
      </p:sp>
      <p:sp>
        <p:nvSpPr>
          <p:cNvPr id="9" name="Rounded Rectangle 8"/>
          <p:cNvSpPr/>
          <p:nvPr/>
        </p:nvSpPr>
        <p:spPr>
          <a:xfrm>
            <a:off x="2341338" y="3535549"/>
            <a:ext cx="4181381"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https://github.com/BretStateham/ParticlePhotonWeatherStation/tree/master/Code/NetClient</a:t>
            </a:r>
            <a:endParaRPr lang="en-US" sz="1400" dirty="0"/>
          </a:p>
        </p:txBody>
      </p:sp>
    </p:spTree>
    <p:extLst>
      <p:ext uri="{BB962C8B-B14F-4D97-AF65-F5344CB8AC3E}">
        <p14:creationId xmlns:p14="http://schemas.microsoft.com/office/powerpoint/2010/main" val="18672759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a:t>
            </a:r>
            <a:r>
              <a:rPr lang="en-US" dirty="0" err="1" smtClean="0"/>
              <a:t>.net</a:t>
            </a:r>
            <a:r>
              <a:rPr lang="en-US" dirty="0" smtClean="0"/>
              <a:t> code</a:t>
            </a:r>
            <a:endParaRPr lang="en-US" dirty="0"/>
          </a:p>
        </p:txBody>
      </p:sp>
      <p:sp>
        <p:nvSpPr>
          <p:cNvPr id="3" name="Content Placeholder 2"/>
          <p:cNvSpPr>
            <a:spLocks noGrp="1"/>
          </p:cNvSpPr>
          <p:nvPr>
            <p:ph idx="1"/>
          </p:nvPr>
        </p:nvSpPr>
        <p:spPr>
          <a:xfrm>
            <a:off x="838200" y="1825625"/>
            <a:ext cx="5238509" cy="4351338"/>
          </a:xfrm>
        </p:spPr>
        <p:txBody>
          <a:bodyPr>
            <a:noAutofit/>
          </a:bodyPr>
          <a:lstStyle/>
          <a:p>
            <a:pPr marL="0" indent="0">
              <a:buNone/>
            </a:pPr>
            <a:r>
              <a:rPr lang="en-US" sz="2200" b="1" dirty="0" err="1" smtClean="0"/>
              <a:t>Message.cs</a:t>
            </a:r>
            <a:r>
              <a:rPr lang="en-US" sz="2200" dirty="0" smtClean="0"/>
              <a:t> defines the data structure.  Each message from our Photon (via the Particle Cloud and the Event Hub) will end up in one of these. </a:t>
            </a:r>
          </a:p>
          <a:p>
            <a:pPr marL="0" indent="0">
              <a:buNone/>
            </a:pPr>
            <a:r>
              <a:rPr lang="en-US" sz="2200" b="1" dirty="0" err="1" smtClean="0"/>
              <a:t>SimpleEventProcessor.cs</a:t>
            </a:r>
            <a:r>
              <a:rPr lang="en-US" sz="2200" dirty="0" smtClean="0"/>
              <a:t> handles the opening and closing of an Event Hub partition, and the de-serializing of received messages into Message instances</a:t>
            </a:r>
          </a:p>
          <a:p>
            <a:pPr marL="0" indent="0">
              <a:buNone/>
            </a:pPr>
            <a:r>
              <a:rPr lang="en-US" sz="2200" b="1" dirty="0" err="1" smtClean="0"/>
              <a:t>Program.cs</a:t>
            </a:r>
            <a:r>
              <a:rPr lang="en-US" sz="2200" dirty="0" smtClean="0"/>
              <a:t> is the main console app program.  It initializes the </a:t>
            </a:r>
            <a:r>
              <a:rPr lang="en-US" sz="2200" dirty="0" err="1" smtClean="0"/>
              <a:t>EventProcessorHost</a:t>
            </a:r>
            <a:r>
              <a:rPr lang="en-US" sz="2200" dirty="0" smtClean="0"/>
              <a:t> with the Event Hub and Storage Account settings and kicks off the receiving of messages.</a:t>
            </a:r>
            <a:endParaRPr lang="en-US" sz="2200" dirty="0"/>
          </a:p>
        </p:txBody>
      </p:sp>
      <p:pic>
        <p:nvPicPr>
          <p:cNvPr id="5" name="Picture 4"/>
          <p:cNvPicPr>
            <a:picLocks noChangeAspect="1"/>
          </p:cNvPicPr>
          <p:nvPr/>
        </p:nvPicPr>
        <p:blipFill>
          <a:blip r:embed="rId2"/>
          <a:stretch>
            <a:fillRect/>
          </a:stretch>
        </p:blipFill>
        <p:spPr>
          <a:xfrm>
            <a:off x="6997205" y="1825625"/>
            <a:ext cx="4341356" cy="4351337"/>
          </a:xfrm>
          <a:prstGeom prst="rect">
            <a:avLst/>
          </a:prstGeom>
        </p:spPr>
      </p:pic>
      <p:sp>
        <p:nvSpPr>
          <p:cNvPr id="6" name="Message.cs Arrow"/>
          <p:cNvSpPr/>
          <p:nvPr/>
        </p:nvSpPr>
        <p:spPr>
          <a:xfrm>
            <a:off x="6470248" y="4016415"/>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impleEventProcessor.cs Arrow"/>
          <p:cNvSpPr/>
          <p:nvPr/>
        </p:nvSpPr>
        <p:spPr>
          <a:xfrm>
            <a:off x="6470248" y="4699321"/>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gram.cs Arrow"/>
          <p:cNvSpPr/>
          <p:nvPr/>
        </p:nvSpPr>
        <p:spPr>
          <a:xfrm>
            <a:off x="6470248" y="4490977"/>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Message.cs</a:t>
            </a:r>
            <a:endParaRPr lang="en-US" dirty="0"/>
          </a:p>
        </p:txBody>
      </p:sp>
      <p:sp>
        <p:nvSpPr>
          <p:cNvPr id="5" name="Rectangle 4"/>
          <p:cNvSpPr/>
          <p:nvPr/>
        </p:nvSpPr>
        <p:spPr>
          <a:xfrm>
            <a:off x="838200" y="1368425"/>
            <a:ext cx="6096000" cy="5078313"/>
          </a:xfrm>
          <a:prstGeom prst="rect">
            <a:avLst/>
          </a:prstGeom>
        </p:spPr>
        <p:txBody>
          <a:bodyPr>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Message</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...snip...</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private</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value;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FF"/>
                </a:solidFill>
                <a:highlight>
                  <a:srgbClr val="FFFFFF"/>
                </a:highlight>
                <a:latin typeface="Consolas" panose="020B0609020204030204" pitchFamily="49" charset="0"/>
              </a:rPr>
              <a:t>this</a:t>
            </a:r>
            <a:r>
              <a:rPr lang="en-US" sz="1200" dirty="0" err="1">
                <a:solidFill>
                  <a:srgbClr val="000000"/>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...snip...</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449360"/>
          </a:xfrm>
          <a:prstGeom prst="roundRect">
            <a:avLst>
              <a:gd name="adj" fmla="val 2670"/>
            </a:avLst>
          </a:prstGeom>
          <a:noFill/>
          <a:ln w="76200">
            <a:solidFill>
              <a:schemeClr val="accent2"/>
            </a:solidFill>
          </a:ln>
        </p:spPr>
        <p:txBody>
          <a:bodyPr wrap="square" rtlCol="0">
            <a:spAutoFit/>
          </a:bodyPr>
          <a:lstStyle/>
          <a:p>
            <a:r>
              <a:rPr lang="en-US" sz="2400" dirty="0" smtClean="0"/>
              <a:t>The “</a:t>
            </a:r>
            <a:r>
              <a:rPr lang="en-US" sz="2400" dirty="0">
                <a:solidFill>
                  <a:srgbClr val="2B91AF"/>
                </a:solidFill>
                <a:highlight>
                  <a:srgbClr val="FFFFFF"/>
                </a:highlight>
                <a:latin typeface="Consolas" panose="020B0609020204030204" pitchFamily="49" charset="0"/>
              </a:rPr>
              <a:t>Message</a:t>
            </a:r>
            <a:r>
              <a:rPr lang="en-US" sz="2400" dirty="0" smtClean="0"/>
              <a:t>” class is used to de-serialize the JSON data received from the event hub.  </a:t>
            </a:r>
          </a:p>
          <a:p>
            <a:endParaRPr lang="en-US" sz="2400" dirty="0"/>
          </a:p>
          <a:p>
            <a:r>
              <a:rPr lang="en-US" sz="2400" dirty="0" smtClean="0"/>
              <a:t>The various properties we published from the Photon via the Particle Cloud, like “</a:t>
            </a:r>
            <a:r>
              <a:rPr lang="en-US" sz="2400" b="1" dirty="0" err="1" smtClean="0">
                <a:latin typeface="Consolas" panose="020B0609020204030204" pitchFamily="49" charset="0"/>
              </a:rPr>
              <a:t>measurename</a:t>
            </a:r>
            <a:r>
              <a:rPr lang="en-US" sz="2400" dirty="0" smtClean="0"/>
              <a:t>”, “</a:t>
            </a:r>
            <a:r>
              <a:rPr lang="en-US" sz="2400" b="1" dirty="0" err="1">
                <a:latin typeface="Consolas" panose="020B0609020204030204" pitchFamily="49" charset="0"/>
              </a:rPr>
              <a:t>unitofmeasure</a:t>
            </a:r>
            <a:r>
              <a:rPr lang="en-US" sz="2400" dirty="0" smtClean="0"/>
              <a:t>”, “</a:t>
            </a:r>
            <a:r>
              <a:rPr lang="en-US" sz="2400" b="1" dirty="0" smtClean="0">
                <a:latin typeface="Consolas" panose="020B0609020204030204" pitchFamily="49" charset="0"/>
              </a:rPr>
              <a:t>value</a:t>
            </a:r>
            <a:r>
              <a:rPr lang="en-US" sz="2400" dirty="0" smtClean="0"/>
              <a:t>”, etc. get de-serialized into this strongly typed object for easy use.  </a:t>
            </a:r>
          </a:p>
          <a:p>
            <a:endParaRPr lang="en-US" sz="2400" dirty="0"/>
          </a:p>
          <a:p>
            <a:r>
              <a:rPr lang="en-US" sz="2400" dirty="0" smtClean="0"/>
              <a:t>Cool, eh!?</a:t>
            </a:r>
            <a:endParaRPr lang="en-US" sz="2400" dirty="0"/>
          </a:p>
        </p:txBody>
      </p:sp>
    </p:spTree>
    <p:extLst>
      <p:ext uri="{BB962C8B-B14F-4D97-AF65-F5344CB8AC3E}">
        <p14:creationId xmlns:p14="http://schemas.microsoft.com/office/powerpoint/2010/main" val="39512316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397031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SimpleEventProcessor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IEventProcessor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public</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OpenAsync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SimpleEventProcessor</a:t>
            </a:r>
            <a:r>
              <a:rPr lang="en-US" dirty="0">
                <a:solidFill>
                  <a:srgbClr val="A31515"/>
                </a:solidFill>
                <a:highlight>
                  <a:srgbClr val="FFFFFF"/>
                </a:highlight>
                <a:latin typeface="Consolas" panose="020B0609020204030204" pitchFamily="49" charset="0"/>
              </a:rPr>
              <a:t> initialized. Partition: '{0}', Offset: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context.Lease.Offset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checkpointStopwatch.Start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.FromResult</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p:txBody>
      </p:sp>
      <p:sp>
        <p:nvSpPr>
          <p:cNvPr id="5" name="Rounded Rectangle 4"/>
          <p:cNvSpPr/>
          <p:nvPr/>
        </p:nvSpPr>
        <p:spPr>
          <a:xfrm>
            <a:off x="731520" y="1724627"/>
            <a:ext cx="10607040" cy="810229"/>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534857"/>
            <a:ext cx="10607040" cy="60188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136738"/>
            <a:ext cx="10607040" cy="2936203"/>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6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607040" cy="3090471"/>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1519" y="1848165"/>
            <a:ext cx="10692693" cy="2862322"/>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CloseAsync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 </a:t>
            </a:r>
            <a:r>
              <a:rPr lang="en-US" dirty="0" err="1">
                <a:solidFill>
                  <a:srgbClr val="2B91AF"/>
                </a:solidFill>
                <a:highlight>
                  <a:srgbClr val="FFFFFF"/>
                </a:highlight>
                <a:latin typeface="Consolas" panose="020B0609020204030204" pitchFamily="49" charset="0"/>
              </a:rPr>
              <a:t>CloseReason</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"Processor Shutting Down. Partition: '{0}', Reason: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(reason == </a:t>
            </a:r>
            <a:r>
              <a:rPr lang="en-US" dirty="0" err="1">
                <a:solidFill>
                  <a:srgbClr val="2B91AF"/>
                </a:solidFill>
                <a:highlight>
                  <a:srgbClr val="FFFFFF"/>
                </a:highlight>
                <a:latin typeface="Consolas" panose="020B0609020204030204" pitchFamily="49" charset="0"/>
              </a:rPr>
              <a:t>CloseReason</a:t>
            </a:r>
            <a:r>
              <a:rPr lang="en-US" dirty="0" err="1">
                <a:solidFill>
                  <a:srgbClr val="000000"/>
                </a:solidFill>
                <a:highlight>
                  <a:srgbClr val="FFFFFF"/>
                </a:highlight>
                <a:latin typeface="Consolas" panose="020B0609020204030204" pitchFamily="49" charset="0"/>
              </a:rPr>
              <a:t>.Shutdown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3712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1323439"/>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public</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ProcessEventsAsync</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PartitionContext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context, </a:t>
            </a:r>
            <a:r>
              <a:rPr lang="en-US" sz="1600" dirty="0" err="1">
                <a:solidFill>
                  <a:srgbClr val="2B91AF"/>
                </a:solidFill>
                <a:highlight>
                  <a:srgbClr val="FFFFFF"/>
                </a:highlight>
                <a:latin typeface="Consolas" panose="020B0609020204030204" pitchFamily="49" charset="0"/>
              </a:rPr>
              <a:t>IEnumerable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&gt; messages)</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rPr>
              <a:t>foreach</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messages)</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p:txBody>
      </p:sp>
      <p:sp>
        <p:nvSpPr>
          <p:cNvPr id="6" name="Rounded Rectangle 5"/>
          <p:cNvSpPr/>
          <p:nvPr/>
        </p:nvSpPr>
        <p:spPr>
          <a:xfrm>
            <a:off x="731519" y="1736205"/>
            <a:ext cx="11167255" cy="1474416"/>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de"/>
          <p:cNvSpPr/>
          <p:nvPr/>
        </p:nvSpPr>
        <p:spPr>
          <a:xfrm>
            <a:off x="731520" y="1477327"/>
            <a:ext cx="11294576"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try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data = </a:t>
            </a:r>
            <a:r>
              <a:rPr lang="en-US" dirty="0">
                <a:solidFill>
                  <a:srgbClr val="2B91AF"/>
                </a:solidFill>
                <a:highlight>
                  <a:srgbClr val="FFFFFF"/>
                </a:highlight>
                <a:latin typeface="Consolas" panose="020B0609020204030204" pitchFamily="49" charset="0"/>
              </a:rPr>
              <a:t>Encoding</a:t>
            </a:r>
            <a:r>
              <a:rPr lang="en-US" dirty="0">
                <a:solidFill>
                  <a:srgbClr val="000000"/>
                </a:solidFill>
                <a:highlight>
                  <a:srgbClr val="FFFFFF"/>
                </a:highlight>
                <a:latin typeface="Consolas" panose="020B0609020204030204" pitchFamily="49" charset="0"/>
              </a:rPr>
              <a:t>.UTF8.GetString(</a:t>
            </a:r>
            <a:r>
              <a:rPr lang="en-US" dirty="0" err="1">
                <a:solidFill>
                  <a:srgbClr val="000000"/>
                </a:solidFill>
                <a:highlight>
                  <a:srgbClr val="FFFFFF"/>
                </a:highlight>
                <a:latin typeface="Consolas" panose="020B0609020204030204" pitchFamily="49" charset="0"/>
              </a:rPr>
              <a:t>eventData.GetBytes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message = </a:t>
            </a:r>
            <a:r>
              <a:rPr lang="en-US" dirty="0" err="1">
                <a:solidFill>
                  <a:srgbClr val="2B91AF"/>
                </a:solidFill>
                <a:highlight>
                  <a:srgbClr val="FFFFFF"/>
                </a:highlight>
                <a:latin typeface="Consolas" panose="020B0609020204030204" pitchFamily="49" charset="0"/>
              </a:rPr>
              <a:t>JsonConvert</a:t>
            </a:r>
            <a:r>
              <a:rPr lang="en-US" dirty="0" err="1">
                <a:solidFill>
                  <a:srgbClr val="000000"/>
                </a:solidFill>
                <a:highlight>
                  <a:srgbClr val="FFFFFF"/>
                </a:highlight>
                <a:latin typeface="Consolas" panose="020B0609020204030204" pitchFamily="49" charset="0"/>
              </a:rPr>
              <a:t>.DeserializeObject</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&gt;(data);</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"{0:hh:mm:ss </a:t>
            </a:r>
            <a:r>
              <a:rPr lang="en-US" dirty="0" err="1">
                <a:solidFill>
                  <a:srgbClr val="A31515"/>
                </a:solidFill>
                <a:highlight>
                  <a:srgbClr val="FFFFFF"/>
                </a:highlight>
                <a:latin typeface="Consolas" panose="020B0609020204030204" pitchFamily="49" charset="0"/>
              </a:rPr>
              <a:t>tt</a:t>
            </a:r>
            <a:r>
              <a:rPr lang="en-US" dirty="0">
                <a:solidFill>
                  <a:srgbClr val="A31515"/>
                </a:solidFill>
                <a:highlight>
                  <a:srgbClr val="FFFFFF"/>
                </a:highlight>
                <a:latin typeface="Consolas" panose="020B0609020204030204" pitchFamily="49" charset="0"/>
              </a:rPr>
              <a:t>} - {1}: {2:0.00}{3</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message.TimeCreated.ToLocalTime</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message.MeasureName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message.Value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catch</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Exception</a:t>
            </a:r>
            <a:r>
              <a:rPr lang="en-US" dirty="0">
                <a:solidFill>
                  <a:srgbClr val="000000"/>
                </a:solidFill>
                <a:highlight>
                  <a:srgbClr val="FFFFFF"/>
                </a:highlight>
                <a:latin typeface="Consolas" panose="020B0609020204030204" pitchFamily="49" charset="0"/>
              </a:rPr>
              <a:t> ex)</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n!!!!!!!!!!\</a:t>
            </a:r>
            <a:r>
              <a:rPr lang="en-US" dirty="0" err="1">
                <a:solidFill>
                  <a:srgbClr val="A31515"/>
                </a:solidFill>
                <a:highlight>
                  <a:srgbClr val="FFFFFF"/>
                </a:highlight>
                <a:latin typeface="Consolas" panose="020B0609020204030204" pitchFamily="49" charset="0"/>
              </a:rPr>
              <a:t>nA</a:t>
            </a:r>
            <a:r>
              <a:rPr lang="en-US" dirty="0">
                <a:solidFill>
                  <a:srgbClr val="A31515"/>
                </a:solidFill>
                <a:highlight>
                  <a:srgbClr val="FFFFFF"/>
                </a:highlight>
                <a:latin typeface="Consolas" panose="020B0609020204030204" pitchFamily="49" charset="0"/>
              </a:rPr>
              <a:t> {0} occurred when </a:t>
            </a:r>
            <a:r>
              <a:rPr lang="en-US" dirty="0" err="1">
                <a:solidFill>
                  <a:srgbClr val="A31515"/>
                </a:solidFill>
                <a:highlight>
                  <a:srgbClr val="FFFFFF"/>
                </a:highlight>
                <a:latin typeface="Consolas" panose="020B0609020204030204" pitchFamily="49" charset="0"/>
              </a:rPr>
              <a:t>deserializing</a:t>
            </a:r>
            <a:r>
              <a:rPr lang="en-US" dirty="0">
                <a:solidFill>
                  <a:srgbClr val="A31515"/>
                </a:solidFill>
                <a:highlight>
                  <a:srgbClr val="FFFFFF"/>
                </a:highlight>
                <a:latin typeface="Consolas" panose="020B0609020204030204" pitchFamily="49" charset="0"/>
              </a:rPr>
              <a:t> the message: \n{1}\n!!!!!!!!!!\n</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ex.GetType</a:t>
            </a:r>
            <a:r>
              <a:rPr lang="en-US" dirty="0">
                <a:solidFill>
                  <a:srgbClr val="000000"/>
                </a:solidFill>
                <a:highlight>
                  <a:srgbClr val="FFFFFF"/>
                </a:highlight>
                <a:latin typeface="Consolas" panose="020B0609020204030204" pitchFamily="49" charset="0"/>
              </a:rPr>
              <a:t>().Name,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Debug</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Try"/>
          <p:cNvSpPr/>
          <p:nvPr/>
        </p:nvSpPr>
        <p:spPr>
          <a:xfrm>
            <a:off x="731520" y="1477327"/>
            <a:ext cx="11294576" cy="258538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tch"/>
          <p:cNvSpPr/>
          <p:nvPr/>
        </p:nvSpPr>
        <p:spPr>
          <a:xfrm>
            <a:off x="731519" y="3889094"/>
            <a:ext cx="11294577" cy="238954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eserialize"/>
          <p:cNvSpPr/>
          <p:nvPr/>
        </p:nvSpPr>
        <p:spPr>
          <a:xfrm>
            <a:off x="731520" y="2037145"/>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 Something"/>
          <p:cNvSpPr/>
          <p:nvPr/>
        </p:nvSpPr>
        <p:spPr>
          <a:xfrm>
            <a:off x="731520" y="2836261"/>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7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0" grpId="0" animBg="1"/>
      <p:bldP spid="10" grpId="1" animBg="1"/>
      <p:bldP spid="11" grpId="0" animBg="1"/>
      <p:bldP spid="11"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843164" cy="3262457"/>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1882490"/>
            <a:ext cx="10601253" cy="3139321"/>
          </a:xfrm>
          <a:prstGeom prst="rect">
            <a:avLst/>
          </a:prstGeom>
        </p:spPr>
        <p:txBody>
          <a:bodyPr wrap="square">
            <a:spAutoFit/>
          </a:bodyPr>
          <a:lstStyle/>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Call </a:t>
            </a:r>
            <a:r>
              <a:rPr lang="en-US" dirty="0">
                <a:solidFill>
                  <a:srgbClr val="008000"/>
                </a:solidFill>
                <a:highlight>
                  <a:srgbClr val="FFFFFF"/>
                </a:highlight>
                <a:latin typeface="Consolas" panose="020B0609020204030204" pitchFamily="49" charset="0"/>
              </a:rPr>
              <a:t>checkpoint every five minutes, so that worker can resume </a:t>
            </a:r>
            <a:r>
              <a:rPr lang="en-US" dirty="0" smtClean="0">
                <a:solidFill>
                  <a:srgbClr val="008000"/>
                </a:solidFill>
                <a:highlight>
                  <a:srgbClr val="FFFFFF"/>
                </a:highlight>
                <a:latin typeface="Consolas" panose="020B0609020204030204" pitchFamily="49" charset="0"/>
              </a:rPr>
              <a:t>processing</a:t>
            </a:r>
            <a:br>
              <a:rPr lang="en-US" dirty="0" smtClean="0">
                <a:solidFill>
                  <a:srgbClr val="008000"/>
                </a:solidFill>
                <a:highlight>
                  <a:srgbClr val="FFFFFF"/>
                </a:highlight>
                <a:latin typeface="Consolas" panose="020B0609020204030204" pitchFamily="49" charset="0"/>
              </a:rPr>
            </a:br>
            <a:r>
              <a:rPr lang="en-US" dirty="0" smtClean="0">
                <a:solidFill>
                  <a:srgbClr val="008000"/>
                </a:solidFill>
                <a:highlight>
                  <a:srgbClr val="FFFFFF"/>
                </a:highlight>
                <a:latin typeface="Consolas" panose="020B0609020204030204" pitchFamily="49" charset="0"/>
              </a:rPr>
              <a:t>      // from </a:t>
            </a:r>
            <a:r>
              <a:rPr lang="en-US" dirty="0">
                <a:solidFill>
                  <a:srgbClr val="008000"/>
                </a:solidFill>
                <a:highlight>
                  <a:srgbClr val="FFFFFF"/>
                </a:highlight>
                <a:latin typeface="Consolas" panose="020B0609020204030204" pitchFamily="49" charset="0"/>
              </a:rPr>
              <a:t>5 minutes back if it restarts.</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.checkpointStopwatch.Elapsed</a:t>
            </a:r>
            <a:r>
              <a:rPr lang="en-US" dirty="0">
                <a:solidFill>
                  <a:srgbClr val="000000"/>
                </a:solidFill>
                <a:highlight>
                  <a:srgbClr val="FFFFFF"/>
                </a:highlight>
                <a:latin typeface="Consolas" panose="020B0609020204030204" pitchFamily="49" charset="0"/>
              </a:rPr>
              <a:t> &gt; </a:t>
            </a:r>
            <a:r>
              <a:rPr lang="en-US" dirty="0" err="1">
                <a:solidFill>
                  <a:srgbClr val="2B91AF"/>
                </a:solidFill>
                <a:highlight>
                  <a:srgbClr val="FFFFFF"/>
                </a:highlight>
                <a:latin typeface="Consolas" panose="020B0609020204030204" pitchFamily="49" charset="0"/>
              </a:rPr>
              <a:t>TimeSpan</a:t>
            </a:r>
            <a:r>
              <a:rPr lang="en-US" dirty="0" err="1">
                <a:solidFill>
                  <a:srgbClr val="000000"/>
                </a:solidFill>
                <a:highlight>
                  <a:srgbClr val="FFFFFF"/>
                </a:highlight>
                <a:latin typeface="Consolas" panose="020B0609020204030204" pitchFamily="49" charset="0"/>
              </a:rPr>
              <a:t>.FromMinutes</a:t>
            </a:r>
            <a:r>
              <a:rPr lang="en-US" dirty="0">
                <a:solidFill>
                  <a:srgbClr val="000000"/>
                </a:solidFill>
                <a:highlight>
                  <a:srgbClr val="FFFFFF"/>
                </a:highlight>
                <a:latin typeface="Consolas" panose="020B0609020204030204" pitchFamily="49" charset="0"/>
              </a:rPr>
              <a:t>(5))</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.checkpointStopwatch.Restart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a:solidFill>
                  <a:srgbClr val="008000"/>
                </a:solidFill>
                <a:highlight>
                  <a:srgbClr val="FFFFFF"/>
                </a:highlight>
                <a:latin typeface="Consolas" panose="020B0609020204030204" pitchFamily="49" charset="0"/>
              </a:rPr>
              <a:t>foreach</a:t>
            </a:r>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loop</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smtClean="0">
                <a:solidFill>
                  <a:srgbClr val="008000"/>
                </a:solidFill>
                <a:highlight>
                  <a:srgbClr val="FFFFFF"/>
                </a:highlight>
                <a:latin typeface="Consolas" panose="020B0609020204030204" pitchFamily="49" charset="0"/>
              </a:rPr>
              <a:t>ProcessEventsAsync</a:t>
            </a:r>
            <a:r>
              <a:rPr lang="en-US" dirty="0" smtClean="0">
                <a:solidFill>
                  <a:srgbClr val="008000"/>
                </a:solidFill>
                <a:highlight>
                  <a:srgbClr val="FFFFFF"/>
                </a:highlight>
                <a:latin typeface="Consolas" panose="020B0609020204030204" pitchFamily="49" charset="0"/>
              </a:rPr>
              <a:t> method</a:t>
            </a:r>
            <a:br>
              <a:rPr lang="en-US" dirty="0" smtClean="0">
                <a:solidFill>
                  <a:srgbClr val="008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a:t>
            </a:r>
            <a:r>
              <a:rPr lang="en-US" dirty="0" err="1" smtClean="0">
                <a:solidFill>
                  <a:srgbClr val="008000"/>
                </a:solidFill>
                <a:highlight>
                  <a:srgbClr val="FFFFFF"/>
                </a:highlight>
                <a:latin typeface="Consolas" panose="020B0609020204030204" pitchFamily="49" charset="0"/>
              </a:rPr>
              <a:t>SimpleEventProcessor</a:t>
            </a:r>
            <a:r>
              <a:rPr lang="en-US" dirty="0" smtClean="0">
                <a:solidFill>
                  <a:srgbClr val="008000"/>
                </a:solidFill>
                <a:highlight>
                  <a:srgbClr val="FFFFFF"/>
                </a:highlight>
                <a:latin typeface="Consolas" panose="020B0609020204030204" pitchFamily="49" charset="0"/>
              </a:rPr>
              <a:t> class</a:t>
            </a:r>
          </a:p>
          <a:p>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5638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368425"/>
            <a:ext cx="11353800" cy="4770537"/>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Program</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Main(</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Connection 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Name (Path)]"</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EventHubConsumerGroup</a:t>
            </a:r>
            <a:r>
              <a:rPr lang="en-US" sz="1600" dirty="0" err="1">
                <a:solidFill>
                  <a:srgbClr val="000000"/>
                </a:solidFill>
                <a:highlight>
                  <a:srgbClr val="FFFFFF"/>
                </a:highlight>
                <a:latin typeface="Consolas" panose="020B0609020204030204" pitchFamily="49" charset="0"/>
              </a:rPr>
              <a:t>.DefaultGroupName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Key]"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a:solidFill>
                  <a:srgbClr val="000000"/>
                </a:solidFill>
                <a:highlight>
                  <a:srgbClr val="FFFFFF"/>
                </a:highlight>
                <a:latin typeface="Consolas" panose="020B0609020204030204" pitchFamily="49" charset="0"/>
              </a:rPr>
              <a:t> = </a:t>
            </a:r>
            <a:r>
              <a:rPr lang="en-US" sz="1600" dirty="0" err="1">
                <a:solidFill>
                  <a:srgbClr val="0000F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smtClean="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DefaultEndpointsProtocol</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https;AccountName</a:t>
            </a:r>
            <a:r>
              <a:rPr lang="en-US" sz="1600" dirty="0">
                <a:solidFill>
                  <a:srgbClr val="A31515"/>
                </a:solidFill>
                <a:highlight>
                  <a:srgbClr val="FFFFFF"/>
                </a:highlight>
                <a:latin typeface="Consolas" panose="020B0609020204030204" pitchFamily="49" charset="0"/>
              </a:rPr>
              <a:t>={0};</a:t>
            </a:r>
            <a:r>
              <a:rPr lang="en-US" sz="1600" dirty="0" err="1">
                <a:solidFill>
                  <a:srgbClr val="A31515"/>
                </a:solidFill>
                <a:highlight>
                  <a:srgbClr val="FFFFFF"/>
                </a:highlight>
                <a:latin typeface="Consolas" panose="020B0609020204030204" pitchFamily="49" charset="0"/>
              </a:rPr>
              <a:t>AccountKey</a:t>
            </a:r>
            <a:r>
              <a:rPr lang="en-US" sz="1600" dirty="0">
                <a:solidFill>
                  <a:srgbClr val="A31515"/>
                </a:solidFill>
                <a:highlight>
                  <a:srgbClr val="FFFFFF"/>
                </a:highlight>
                <a:latin typeface="Consolas" panose="020B0609020204030204" pitchFamily="49" charset="0"/>
              </a:rPr>
              <a:t>={1}"</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Guid</a:t>
            </a:r>
            <a:r>
              <a:rPr lang="en-US" sz="1600" dirty="0" err="1">
                <a:solidFill>
                  <a:srgbClr val="000000"/>
                </a:solidFill>
                <a:highlight>
                  <a:srgbClr val="FFFFFF"/>
                </a:highlight>
                <a:latin typeface="Consolas" panose="020B0609020204030204" pitchFamily="49" charset="0"/>
              </a:rPr>
              <a:t>.NewGuid</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ToString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7" name="Rounded Rectangle 6"/>
          <p:cNvSpPr/>
          <p:nvPr/>
        </p:nvSpPr>
        <p:spPr>
          <a:xfrm>
            <a:off x="731520" y="2257063"/>
            <a:ext cx="10607040" cy="98384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240911"/>
            <a:ext cx="10607040" cy="171305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953964"/>
            <a:ext cx="10607040" cy="118499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825625"/>
            <a:ext cx="11353800" cy="3785652"/>
          </a:xfrm>
          <a:prstGeom prst="rect">
            <a:avLst/>
          </a:prstGeom>
        </p:spPr>
        <p:txBody>
          <a:bodyPr wrap="square">
            <a:spAutoFit/>
          </a:bodyPr>
          <a:lstStyle/>
          <a:p>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Console</a:t>
            </a:r>
            <a:r>
              <a:rPr lang="en-US" sz="1600" dirty="0" err="1" smtClean="0">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"Registering </a:t>
            </a:r>
            <a:r>
              <a:rPr lang="en-US" sz="1600" dirty="0" err="1">
                <a:solidFill>
                  <a:srgbClr val="A31515"/>
                </a:solidFill>
                <a:highlight>
                  <a:srgbClr val="FFFFFF"/>
                </a:highlight>
                <a:latin typeface="Consolas" panose="020B0609020204030204" pitchFamily="49" charset="0"/>
              </a:rPr>
              <a:t>EventProcessor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Start </a:t>
            </a:r>
            <a:r>
              <a:rPr lang="en-US" sz="1600" dirty="0">
                <a:solidFill>
                  <a:srgbClr val="008000"/>
                </a:solidFill>
                <a:highlight>
                  <a:srgbClr val="FFFFFF"/>
                </a:highlight>
                <a:latin typeface="Consolas" panose="020B0609020204030204" pitchFamily="49" charset="0"/>
              </a:rPr>
              <a:t>reading messages from now, </a:t>
            </a:r>
            <a:r>
              <a:rPr lang="en-US" sz="1600" dirty="0" err="1">
                <a:solidFill>
                  <a:srgbClr val="008000"/>
                </a:solidFill>
                <a:highlight>
                  <a:srgbClr val="FFFFFF"/>
                </a:highlight>
                <a:latin typeface="Consolas" panose="020B0609020204030204" pitchFamily="49" charset="0"/>
              </a:rPr>
              <a:t>ingore</a:t>
            </a:r>
            <a:r>
              <a:rPr lang="en-US" sz="1600" dirty="0">
                <a:solidFill>
                  <a:srgbClr val="008000"/>
                </a:solidFill>
                <a:highlight>
                  <a:srgbClr val="FFFFFF"/>
                </a:highlight>
                <a:latin typeface="Consolas" panose="020B0609020204030204" pitchFamily="49" charset="0"/>
              </a:rPr>
              <a:t> any previous messages in the </a:t>
            </a:r>
            <a:r>
              <a:rPr lang="en-US" sz="1600" dirty="0" smtClean="0">
                <a:solidFill>
                  <a:srgbClr val="008000"/>
                </a:solidFill>
                <a:highlight>
                  <a:srgbClr val="FFFFFF"/>
                </a:highlight>
                <a:latin typeface="Consolas" panose="020B0609020204030204" pitchFamily="49" charset="0"/>
              </a:rPr>
              <a:t>hub</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Set </a:t>
            </a:r>
            <a:r>
              <a:rPr lang="en-US" sz="1600" dirty="0" err="1" smtClean="0">
                <a:solidFill>
                  <a:srgbClr val="008000"/>
                </a:solidFill>
                <a:highlight>
                  <a:srgbClr val="FFFFFF"/>
                </a:highlight>
                <a:latin typeface="Consolas" panose="020B0609020204030204" pitchFamily="49" charset="0"/>
              </a:rPr>
              <a:t>initialOffsetProvider</a:t>
            </a:r>
            <a:r>
              <a:rPr lang="en-US" sz="1600" dirty="0" smtClean="0">
                <a:solidFill>
                  <a:srgbClr val="008000"/>
                </a:solidFill>
                <a:highlight>
                  <a:srgbClr val="FFFFFF"/>
                </a:highlight>
                <a:latin typeface="Consolas" panose="020B0609020204030204" pitchFamily="49" charset="0"/>
              </a:rPr>
              <a:t> = null if you don’t want to use an offset.</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Normal </a:t>
            </a:r>
            <a:r>
              <a:rPr lang="en-US" sz="1600" dirty="0" err="1" smtClean="0">
                <a:solidFill>
                  <a:srgbClr val="008000"/>
                </a:solidFill>
                <a:highlight>
                  <a:srgbClr val="FFFFFF"/>
                </a:highlight>
                <a:latin typeface="Consolas" panose="020B0609020204030204" pitchFamily="49" charset="0"/>
              </a:rPr>
              <a:t>EventProcessorHost</a:t>
            </a:r>
            <a:r>
              <a:rPr lang="en-US" sz="1600" dirty="0" smtClean="0">
                <a:solidFill>
                  <a:srgbClr val="008000"/>
                </a:solidFill>
                <a:highlight>
                  <a:srgbClr val="FFFFFF"/>
                </a:highlight>
                <a:latin typeface="Consolas" panose="020B0609020204030204" pitchFamily="49" charset="0"/>
              </a:rPr>
              <a:t> </a:t>
            </a:r>
            <a:r>
              <a:rPr lang="en-US" sz="1600" dirty="0" err="1" smtClean="0">
                <a:solidFill>
                  <a:srgbClr val="008000"/>
                </a:solidFill>
                <a:highlight>
                  <a:srgbClr val="FFFFFF"/>
                </a:highlight>
                <a:latin typeface="Consolas" panose="020B0609020204030204" pitchFamily="49" charset="0"/>
              </a:rPr>
              <a:t>checkpointing</a:t>
            </a:r>
            <a:r>
              <a:rPr lang="en-US" sz="1600" dirty="0" smtClean="0">
                <a:solidFill>
                  <a:srgbClr val="008000"/>
                </a:solidFill>
                <a:highlight>
                  <a:srgbClr val="FFFFFF"/>
                </a:highlight>
                <a:latin typeface="Consolas" panose="020B0609020204030204" pitchFamily="49" charset="0"/>
              </a:rPr>
              <a:t> should then read from where we last processed</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InitialOffsetProvider</a:t>
            </a:r>
            <a:r>
              <a:rPr lang="en-US" sz="1600" dirty="0">
                <a:solidFill>
                  <a:srgbClr val="000000"/>
                </a:solidFill>
                <a:highlight>
                  <a:srgbClr val="FFFFFF"/>
                </a:highlight>
                <a:latin typeface="Consolas" panose="020B0609020204030204" pitchFamily="49" charset="0"/>
              </a:rPr>
              <a:t> = (name) =&gt; </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.UtcNow</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eventProcessorHost.RegisterEventProcessorAsync</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SimpleEventProcessor</a:t>
            </a:r>
            <a:r>
              <a:rPr lang="en-US" sz="1600" dirty="0">
                <a:solidFill>
                  <a:srgbClr val="000000"/>
                </a:solidFill>
                <a:highlight>
                  <a:srgbClr val="FFFFFF"/>
                </a:highlight>
                <a:latin typeface="Consolas" panose="020B0609020204030204" pitchFamily="49" charset="0"/>
              </a:rPr>
              <a:t>&gt;(</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).Wait();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"Receiving.  Press enter key to stop worker."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.ReadLine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eventProcessorHost.UnregisterEventProcessorAsync</a:t>
            </a:r>
            <a:r>
              <a:rPr lang="en-US" sz="1600" dirty="0">
                <a:solidFill>
                  <a:srgbClr val="000000"/>
                </a:solidFill>
                <a:highlight>
                  <a:srgbClr val="FFFFFF"/>
                </a:highlight>
                <a:latin typeface="Consolas" panose="020B0609020204030204" pitchFamily="49" charset="0"/>
              </a:rPr>
              <a:t>().Wait();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Main()</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Program class</a:t>
            </a:r>
            <a:endParaRPr lang="en-US" sz="1600" dirty="0">
              <a:solidFill>
                <a:srgbClr val="000000"/>
              </a:solidFill>
              <a:highlight>
                <a:srgbClr val="FFFFFF"/>
              </a:highlight>
              <a:latin typeface="Consolas" panose="020B0609020204030204" pitchFamily="49" charset="0"/>
            </a:endParaRPr>
          </a:p>
        </p:txBody>
      </p:sp>
      <p:sp>
        <p:nvSpPr>
          <p:cNvPr id="6" name="Rounded Rectangle 5"/>
          <p:cNvSpPr/>
          <p:nvPr/>
        </p:nvSpPr>
        <p:spPr>
          <a:xfrm>
            <a:off x="731519" y="1678328"/>
            <a:ext cx="11213553" cy="2529587"/>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19" y="4207916"/>
            <a:ext cx="11213553" cy="1403361"/>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5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GROKING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a:t>
            </a:r>
            <a:r>
              <a:rPr lang="en-US" dirty="0" err="1" smtClean="0"/>
              <a:t>webhook</a:t>
            </a:r>
            <a:endParaRPr lang="en-US" dirty="0"/>
          </a:p>
        </p:txBody>
      </p:sp>
      <p:sp>
        <p:nvSpPr>
          <p:cNvPr id="8" name="Rounded Rectangle 7"/>
          <p:cNvSpPr/>
          <p:nvPr/>
        </p:nvSpPr>
        <p:spPr>
          <a:xfrm>
            <a:off x="1106357" y="5038344"/>
            <a:ext cx="14641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https://raw.githubusercontent.com/BretStateham/ParticlePhotonWeatherStation/master/Code/WebhookAndPhotonCode/webhook.json</a:t>
            </a:r>
            <a:endParaRPr lang="en-US" sz="1400" dirty="0"/>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246628"/>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95327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“Microsoft”,</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Bret’s PPWS”</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“San Diego”,</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smtClean="0">
                <a:latin typeface="Consolas" panose="020B0609020204030204" pitchFamily="49" charset="0"/>
              </a:rPr>
              <a:t>Particle.Publish</a:t>
            </a:r>
            <a:r>
              <a:rPr lang="en-US" sz="2000" b="1" dirty="0" smtClean="0"/>
              <a:t> </a:t>
            </a:r>
            <a:r>
              <a:rPr lang="en-US" sz="2000" b="1" dirty="0"/>
              <a:t>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7933" y="5894507"/>
            <a:ext cx="11031935" cy="292388"/>
          </a:xfrm>
          <a:prstGeom prst="rect">
            <a:avLst/>
          </a:prstGeom>
        </p:spPr>
        <p:txBody>
          <a:bodyPr wrap="square">
            <a:spAutoFit/>
          </a:bodyPr>
          <a:lstStyle/>
          <a:p>
            <a:pPr algn="ctr"/>
            <a:r>
              <a:rPr lang="en-US" sz="1300" dirty="0">
                <a:hlinkClick r:id="rId3"/>
              </a:rPr>
              <a:t>https://raw.githubusercontent.com/BretStateham/ParticlePhotonWeatherStation/master/Code/WebhookAndPhotonCode/particlephotonweatherstation.c</a:t>
            </a:r>
            <a:endParaRPr lang="en-US" sz="1300" dirty="0"/>
          </a:p>
        </p:txBody>
      </p:sp>
    </p:spTree>
    <p:extLst>
      <p:ext uri="{BB962C8B-B14F-4D97-AF65-F5344CB8AC3E}">
        <p14:creationId xmlns:p14="http://schemas.microsoft.com/office/powerpoint/2010/main" val="1178835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riginal with Placeholders"/>
          <p:cNvPicPr>
            <a:picLocks noChangeAspect="1"/>
          </p:cNvPicPr>
          <p:nvPr/>
        </p:nvPicPr>
        <p:blipFill>
          <a:blip r:embed="rId2"/>
          <a:stretch>
            <a:fillRect/>
          </a:stretch>
        </p:blipFill>
        <p:spPr>
          <a:xfrm>
            <a:off x="5165551" y="2044209"/>
            <a:ext cx="6529233" cy="3454870"/>
          </a:xfrm>
          <a:prstGeom prst="rect">
            <a:avLst/>
          </a:prstGeom>
        </p:spPr>
      </p:pic>
      <p:pic>
        <p:nvPicPr>
          <p:cNvPr id="5" name="Renamed Placeholders"/>
          <p:cNvPicPr>
            <a:picLocks noChangeAspect="1"/>
          </p:cNvPicPr>
          <p:nvPr/>
        </p:nvPicPr>
        <p:blipFill>
          <a:blip r:embed="rId3"/>
          <a:stretch>
            <a:fillRect/>
          </a:stretch>
        </p:blipFill>
        <p:spPr>
          <a:xfrm>
            <a:off x="5165551" y="2044209"/>
            <a:ext cx="6529233" cy="3454870"/>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7" end="7"/>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262446"/>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2960" y="1675448"/>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a:solidFill>
                <a:srgbClr val="000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 ... Snip ...</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81896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051560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char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9814560" cy="9200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722880"/>
            <a:ext cx="9814560" cy="2219265"/>
          </a:xfrm>
          <a:prstGeom prst="roundRect">
            <a:avLst>
              <a:gd name="adj" fmla="val 888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20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0515600"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Serial.begin</a:t>
            </a:r>
            <a:r>
              <a:rPr lang="en-US" dirty="0">
                <a:solidFill>
                  <a:srgbClr val="000000"/>
                </a:solidFill>
                <a:highlight>
                  <a:srgbClr val="FFFFFF"/>
                </a:highlight>
                <a:latin typeface="Consolas" panose="020B0609020204030204" pitchFamily="49" charset="0"/>
              </a:rPr>
              <a:t>(9600</a:t>
            </a:r>
            <a:r>
              <a:rPr lang="en-US" dirty="0" smtClean="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delay(10000);</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8" name="Rounded Rectangle 7"/>
          <p:cNvSpPr/>
          <p:nvPr/>
        </p:nvSpPr>
        <p:spPr>
          <a:xfrm>
            <a:off x="731520" y="1452881"/>
            <a:ext cx="8897112" cy="2184400"/>
          </a:xfrm>
          <a:prstGeom prst="roundRect">
            <a:avLst>
              <a:gd name="adj" fmla="val 45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38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136904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450592"/>
            <a:ext cx="8897112" cy="2491553"/>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54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1369040" cy="4801314"/>
          </a:xfrm>
          <a:prstGeom prst="rect">
            <a:avLst/>
          </a:prstGeom>
        </p:spPr>
        <p:txBody>
          <a:bodyPr wrap="square">
            <a:spAutoFit/>
          </a:bodyPr>
          <a:lstStyle/>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Check if any reads failed. If any did, emit details to serial port for monitoring</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and exit the loop early (to try again).</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FF"/>
                </a:solidFill>
                <a:highlight>
                  <a:srgbClr val="FFFFFF"/>
                </a:highlight>
                <a:latin typeface="Consolas" panose="020B0609020204030204" pitchFamily="49" charset="0"/>
              </a:rPr>
              <a:t>if</a:t>
            </a:r>
            <a:r>
              <a:rPr lang="en-US" sz="1700" dirty="0" smtClean="0">
                <a:solidFill>
                  <a:srgbClr val="000000"/>
                </a:solidFill>
                <a:highlight>
                  <a:srgbClr val="FFFFFF"/>
                </a:highlight>
                <a:latin typeface="Consolas" panose="020B0609020204030204" pitchFamily="49" charset="0"/>
              </a:rPr>
              <a:t> </a:t>
            </a:r>
            <a:r>
              <a:rPr lang="en-US" sz="1700" dirty="0">
                <a:solidFill>
                  <a:srgbClr val="000000"/>
                </a:solidFill>
                <a:highlight>
                  <a:srgbClr val="FFFFFF"/>
                </a:highlight>
                <a:latin typeface="Consolas" panose="020B0609020204030204" pitchFamily="49" charset="0"/>
              </a:rPr>
              <a:t>(</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(h)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(t)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(f)) {</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"Failed to read from DHT sensor!"</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a:solidFill>
                  <a:srgbClr val="0000FF"/>
                </a:solidFill>
                <a:highlight>
                  <a:srgbClr val="FFFFFF"/>
                </a:highlight>
                <a:latin typeface="Consolas" panose="020B0609020204030204" pitchFamily="49" charset="0"/>
              </a:rPr>
              <a:t>return</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a:t>
            </a:r>
            <a:br>
              <a:rPr lang="en-US" sz="1700" dirty="0" smtClean="0">
                <a:solidFill>
                  <a:srgbClr val="000000"/>
                </a:solidFill>
                <a:highlight>
                  <a:srgbClr val="FFFFFF"/>
                </a:highlight>
                <a:latin typeface="Consolas" panose="020B0609020204030204" pitchFamily="49" charset="0"/>
              </a:rPr>
            </a:br>
            <a:r>
              <a:rPr lang="en-US" sz="1700" dirty="0" smtClean="0">
                <a:solidFill>
                  <a:srgbClr val="000000"/>
                </a:solidFill>
                <a:highlight>
                  <a:srgbClr val="FFFFFF"/>
                </a:highlight>
                <a:latin typeface="Consolas" panose="020B0609020204030204" pitchFamily="49" charset="0"/>
              </a:rPr>
              <a:t/>
            </a:r>
            <a:br>
              <a:rPr lang="en-US" sz="1700" dirty="0" smtClean="0">
                <a:solidFill>
                  <a:srgbClr val="000000"/>
                </a:solidFill>
                <a:highlight>
                  <a:srgbClr val="FFFFFF"/>
                </a:highlight>
                <a:latin typeface="Consolas" panose="020B0609020204030204" pitchFamily="49" charset="0"/>
              </a:rPr>
            </a:br>
            <a:r>
              <a:rPr lang="en-US" sz="1700" dirty="0">
                <a:solidFill>
                  <a:srgbClr val="008000"/>
                </a:solidFill>
                <a:highlight>
                  <a:srgbClr val="FFFFFF"/>
                </a:highlight>
                <a:latin typeface="Consolas" panose="020B0609020204030204" pitchFamily="49" charset="0"/>
              </a:rPr>
              <a:t>// Emit the sensor values to the Serial port for monitoring</a:t>
            </a:r>
            <a:endParaRPr lang="en-US" sz="1700" dirty="0">
              <a:solidFill>
                <a:srgbClr val="000000"/>
              </a:solidFill>
              <a:highlight>
                <a:srgbClr val="FFFFFF"/>
              </a:highlight>
              <a:latin typeface="Consolas" panose="020B0609020204030204" pitchFamily="49" charset="0"/>
            </a:endParaRP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endParaRPr lang="en-US" sz="17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7" name="Rounded Rectangle 6"/>
          <p:cNvSpPr/>
          <p:nvPr/>
        </p:nvSpPr>
        <p:spPr>
          <a:xfrm>
            <a:off x="731520" y="1595120"/>
            <a:ext cx="10607040" cy="3108960"/>
          </a:xfrm>
          <a:prstGeom prst="roundRect">
            <a:avLst>
              <a:gd name="adj" fmla="val 653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704080"/>
            <a:ext cx="10607040" cy="1563628"/>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75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22960" y="1462088"/>
            <a:ext cx="11369040" cy="5016758"/>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Generate the temperature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char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payload[255];</a:t>
            </a:r>
          </a:p>
          <a:p>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f,Org,Disp,Locn</a:t>
            </a:r>
            <a:r>
              <a:rPr lang="en-US" dirty="0">
                <a:solidFill>
                  <a:srgbClr val="000000"/>
                </a:solidFill>
                <a:highlight>
                  <a:srgbClr val="FFFFFF"/>
                </a:highlight>
                <a:latin typeface="Consolas" panose="020B0609020204030204" pitchFamily="49" charset="0"/>
              </a:rPr>
              <a:t>);</a:t>
            </a: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Send the temperature data payload</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sending the humidity data...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371599"/>
            <a:ext cx="10607040" cy="320219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31491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83112"/>
            <a:ext cx="10607040" cy="649608"/>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34112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178264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57564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59080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mp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5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822960" y="1703312"/>
            <a:ext cx="11369040" cy="5509200"/>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Generate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m\":\"Humidity</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h,Org,Disp,Locn</a:t>
            </a:r>
            <a:r>
              <a:rPr lang="en-US" dirty="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Send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looping...</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End of loop()</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10607040" cy="2898350"/>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27427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42471"/>
            <a:ext cx="10607040" cy="731805"/>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a:t>
              </a:r>
              <a:r>
                <a:rPr lang="en-US">
                  <a:latin typeface="Consolas" panose="020B0609020204030204" pitchFamily="49" charset="0"/>
                </a:rPr>
                <a:t>”:  </a:t>
              </a:r>
              <a:r>
                <a:rPr lang="en-US" smtClean="0">
                  <a:latin typeface="Consolas" panose="020B0609020204030204" pitchFamily="49" charset="0"/>
                </a:rPr>
                <a:t>25.345,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56464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200616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79916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81432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31520" y="6303298"/>
            <a:ext cx="10607040" cy="42540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umidity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38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9" grpId="0" animBg="1"/>
      <p:bldP spid="2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Monitoring photon via serial</a:t>
            </a:r>
            <a:endParaRPr lang="en-US" dirty="0"/>
          </a:p>
        </p:txBody>
      </p:sp>
      <p:sp>
        <p:nvSpPr>
          <p:cNvPr id="3" name="Content Placeholder 2"/>
          <p:cNvSpPr>
            <a:spLocks noGrp="1"/>
          </p:cNvSpPr>
          <p:nvPr>
            <p:ph idx="1"/>
          </p:nvPr>
        </p:nvSpPr>
        <p:spPr>
          <a:xfrm>
            <a:off x="822959" y="1661503"/>
            <a:ext cx="10515600" cy="4351338"/>
          </a:xfrm>
        </p:spPr>
        <p:txBody>
          <a:bodyPr>
            <a:normAutofit/>
          </a:bodyPr>
          <a:lstStyle/>
          <a:p>
            <a:pPr marL="0" indent="0" algn="ctr">
              <a:buNone/>
            </a:pPr>
            <a:r>
              <a:rPr lang="en-US" dirty="0" smtClean="0">
                <a:latin typeface="Consolas" panose="020B0609020204030204" pitchFamily="49" charset="0"/>
              </a:rPr>
              <a:t>particle serial monitor</a:t>
            </a:r>
            <a:r>
              <a:rPr lang="en-US" dirty="0" smtClean="0"/>
              <a:t/>
            </a:r>
            <a:br>
              <a:rPr lang="en-US" dirty="0" smtClean="0"/>
            </a:br>
            <a:endParaRPr lang="en-US" dirty="0" smtClean="0"/>
          </a:p>
        </p:txBody>
      </p:sp>
      <p:pic>
        <p:nvPicPr>
          <p:cNvPr id="1028" name="Picture 4" descr="C:\Users\iotde\AppData\Local\Temp\SNAGHTML5390d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47" y="2358766"/>
            <a:ext cx="10741025" cy="337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ers\iotde\AppData\Local\Temp\SNAGHTML536d45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52" y="1217615"/>
            <a:ext cx="4768267" cy="15993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t"/>
          <a:lstStyle/>
          <a:p>
            <a:r>
              <a:rPr lang="en-US" dirty="0" smtClean="0"/>
              <a:t>Monitoring </a:t>
            </a:r>
            <a:r>
              <a:rPr lang="en-US" dirty="0" err="1" smtClean="0"/>
              <a:t>webhook</a:t>
            </a:r>
            <a:r>
              <a:rPr lang="en-US" dirty="0" smtClean="0"/>
              <a:t> &amp; event hub</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3"/>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4"/>
              </a:rPr>
              <a:t>https://manage.windowsazure.com</a:t>
            </a:r>
            <a:r>
              <a:rPr lang="en-US" dirty="0" smtClean="0"/>
              <a:t> </a:t>
            </a:r>
            <a:endParaRPr lang="en-US" dirty="0"/>
          </a:p>
        </p:txBody>
      </p:sp>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064240" cy="1325563"/>
          </a:xfrm>
        </p:spPr>
        <p:txBody>
          <a:bodyPr/>
          <a:lstStyle/>
          <a:p>
            <a:r>
              <a:rPr lang="en-US" dirty="0" smtClean="0"/>
              <a:t>STREAM ANALYTICS INPUTS &amp; OUTPUTS</a:t>
            </a:r>
            <a:endParaRPr lang="en-US" dirty="0"/>
          </a:p>
        </p:txBody>
      </p:sp>
      <p:grpSp>
        <p:nvGrpSpPr>
          <p:cNvPr id="8" name="Stream Analytics Power BI Job"/>
          <p:cNvGrpSpPr/>
          <p:nvPr/>
        </p:nvGrpSpPr>
        <p:grpSpPr>
          <a:xfrm>
            <a:off x="3051947" y="1958088"/>
            <a:ext cx="6276779" cy="3931406"/>
            <a:chOff x="3515047" y="4762685"/>
            <a:chExt cx="6276779" cy="3931406"/>
          </a:xfrm>
        </p:grpSpPr>
        <p:sp>
          <p:nvSpPr>
            <p:cNvPr id="9" name="Rectangle 8"/>
            <p:cNvSpPr/>
            <p:nvPr/>
          </p:nvSpPr>
          <p:spPr>
            <a:xfrm>
              <a:off x="3515047" y="4762685"/>
              <a:ext cx="6276779" cy="393140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TextBox 10"/>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6" name="DevceHub Event Hub"/>
          <p:cNvGrpSpPr/>
          <p:nvPr/>
        </p:nvGrpSpPr>
        <p:grpSpPr>
          <a:xfrm>
            <a:off x="822960" y="4367825"/>
            <a:ext cx="1957884" cy="1521669"/>
            <a:chOff x="3330840" y="4304756"/>
            <a:chExt cx="1957884" cy="1521669"/>
          </a:xfrm>
        </p:grpSpPr>
        <p:sp>
          <p:nvSpPr>
            <p:cNvPr id="17" name="Rectangle 16"/>
            <p:cNvSpPr/>
            <p:nvPr/>
          </p:nvSpPr>
          <p:spPr>
            <a:xfrm>
              <a:off x="3330840" y="4304756"/>
              <a:ext cx="1957884" cy="15216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17"/>
            <p:cNvSpPr>
              <a:spLocks/>
            </p:cNvSpPr>
            <p:nvPr/>
          </p:nvSpPr>
          <p:spPr bwMode="auto">
            <a:xfrm>
              <a:off x="3974879" y="4453935"/>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9" name="TextBox 18"/>
            <p:cNvSpPr txBox="1"/>
            <p:nvPr/>
          </p:nvSpPr>
          <p:spPr>
            <a:xfrm>
              <a:off x="3618725" y="5147747"/>
              <a:ext cx="1382110" cy="584775"/>
            </a:xfrm>
            <a:prstGeom prst="rect">
              <a:avLst/>
            </a:prstGeom>
            <a:noFill/>
          </p:spPr>
          <p:txBody>
            <a:bodyPr wrap="none" rtlCol="0">
              <a:spAutoFit/>
            </a:bodyPr>
            <a:lstStyle/>
            <a:p>
              <a:pPr algn="ct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pPr algn="ctr"/>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36" name="Power BI"/>
          <p:cNvGrpSpPr/>
          <p:nvPr/>
        </p:nvGrpSpPr>
        <p:grpSpPr>
          <a:xfrm>
            <a:off x="9599829" y="4367825"/>
            <a:ext cx="1957884" cy="1525354"/>
            <a:chOff x="4093659" y="998724"/>
            <a:chExt cx="1957884" cy="1525354"/>
          </a:xfrm>
        </p:grpSpPr>
        <p:sp>
          <p:nvSpPr>
            <p:cNvPr id="37" name="Rectangle 36"/>
            <p:cNvSpPr/>
            <p:nvPr/>
          </p:nvSpPr>
          <p:spPr>
            <a:xfrm>
              <a:off x="4093659" y="998724"/>
              <a:ext cx="1957884" cy="1525354"/>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TextBox 37"/>
            <p:cNvSpPr txBox="1"/>
            <p:nvPr/>
          </p:nvSpPr>
          <p:spPr>
            <a:xfrm>
              <a:off x="4179086" y="1845399"/>
              <a:ext cx="1787028" cy="584775"/>
            </a:xfrm>
            <a:prstGeom prst="rect">
              <a:avLst/>
            </a:prstGeom>
            <a:noFill/>
          </p:spPr>
          <p:txBody>
            <a:bodyPr wrap="none" rtlCol="0">
              <a:spAutoFit/>
            </a:bodyPr>
            <a:lstStyle/>
            <a:p>
              <a:pPr algn="ct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pPr algn="ctr"/>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39" name="Freeform 38"/>
            <p:cNvSpPr>
              <a:spLocks noChangeAspect="1"/>
            </p:cNvSpPr>
            <p:nvPr/>
          </p:nvSpPr>
          <p:spPr bwMode="auto">
            <a:xfrm>
              <a:off x="4737698" y="115158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9" name="Rectangle 58"/>
          <p:cNvSpPr/>
          <p:nvPr/>
        </p:nvSpPr>
        <p:spPr>
          <a:xfrm>
            <a:off x="4450839" y="3037348"/>
            <a:ext cx="3464725" cy="2758243"/>
          </a:xfrm>
          <a:prstGeom prst="rect">
            <a:avLst/>
          </a:prstGeom>
          <a:solidFill>
            <a:schemeClr val="bg1"/>
          </a:solid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rgbClr val="006FD4"/>
                </a:solidFill>
                <a:latin typeface="Segoe UI" panose="020B0502040204020203" pitchFamily="34" charset="0"/>
                <a:cs typeface="Segoe UI" panose="020B0502040204020203" pitchFamily="34" charset="0"/>
              </a:rPr>
              <a:t>QUERY</a:t>
            </a:r>
          </a:p>
          <a:p>
            <a:pPr algn="ctr"/>
            <a:endParaRPr lang="en-US" sz="1600" dirty="0">
              <a:solidFill>
                <a:sysClr val="windowText" lastClr="000000"/>
              </a:solidFill>
            </a:endParaRPr>
          </a:p>
          <a:p>
            <a:r>
              <a:rPr lang="en-US" sz="1600" dirty="0" smtClean="0">
                <a:solidFill>
                  <a:sysClr val="windowText" lastClr="000000"/>
                </a:solidFill>
                <a:latin typeface="Consolas" panose="020B0609020204030204" pitchFamily="49" charset="0"/>
              </a:rPr>
              <a:t>	SELECT</a:t>
            </a:r>
          </a:p>
          <a:p>
            <a:r>
              <a:rPr lang="en-US" sz="1600" dirty="0" smtClean="0">
                <a:solidFill>
                  <a:sysClr val="windowText" lastClr="000000"/>
                </a:solidFill>
                <a:latin typeface="Consolas" panose="020B0609020204030204" pitchFamily="49" charset="0"/>
              </a:rPr>
              <a:t>	  *</a:t>
            </a:r>
          </a:p>
          <a:p>
            <a:r>
              <a:rPr lang="en-US" sz="1600" dirty="0" smtClean="0">
                <a:solidFill>
                  <a:sysClr val="windowText" lastClr="000000"/>
                </a:solidFill>
                <a:latin typeface="Consolas" panose="020B0609020204030204" pitchFamily="49" charset="0"/>
              </a:rPr>
              <a:t>	INTO</a:t>
            </a:r>
          </a:p>
          <a:p>
            <a:r>
              <a:rPr lang="en-US" sz="1600" dirty="0" smtClean="0">
                <a:solidFill>
                  <a:sysClr val="windowText" lastClr="000000"/>
                </a:solidFill>
                <a:latin typeface="Consolas" panose="020B0609020204030204" pitchFamily="49" charset="0"/>
              </a:rPr>
              <a:t>	  [OUTPUT]</a:t>
            </a:r>
          </a:p>
          <a:p>
            <a:r>
              <a:rPr lang="en-US" sz="1600" dirty="0" smtClean="0">
                <a:solidFill>
                  <a:sysClr val="windowText" lastClr="000000"/>
                </a:solidFill>
                <a:latin typeface="Consolas" panose="020B0609020204030204" pitchFamily="49" charset="0"/>
              </a:rPr>
              <a:t>	FROM</a:t>
            </a:r>
          </a:p>
          <a:p>
            <a:r>
              <a:rPr lang="en-US" sz="1600" dirty="0" smtClean="0">
                <a:solidFill>
                  <a:sysClr val="windowText" lastClr="000000"/>
                </a:solidFill>
                <a:latin typeface="Consolas" panose="020B0609020204030204" pitchFamily="49" charset="0"/>
              </a:rPr>
              <a:t>	  [INPUT]</a:t>
            </a:r>
            <a:endParaRPr lang="en-US" sz="1600" dirty="0">
              <a:solidFill>
                <a:sysClr val="windowText" lastClr="000000"/>
              </a:solidFill>
              <a:latin typeface="Consolas" panose="020B0609020204030204" pitchFamily="49" charset="0"/>
            </a:endParaRPr>
          </a:p>
        </p:txBody>
      </p:sp>
      <p:sp>
        <p:nvSpPr>
          <p:cNvPr id="57" name="Right Arrow 56"/>
          <p:cNvSpPr/>
          <p:nvPr/>
        </p:nvSpPr>
        <p:spPr>
          <a:xfrm>
            <a:off x="2492955" y="4517004"/>
            <a:ext cx="2679409" cy="1197300"/>
          </a:xfrm>
          <a:prstGeom prst="rightArrow">
            <a:avLst/>
          </a:prstGeom>
          <a:solidFill>
            <a:schemeClr val="bg1"/>
          </a:solidFill>
          <a:ln w="28575">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6FD4"/>
                </a:solidFill>
                <a:latin typeface="Segoe UI" panose="020B0502040204020203" pitchFamily="34" charset="0"/>
                <a:cs typeface="Segoe UI" panose="020B0502040204020203" pitchFamily="34" charset="0"/>
              </a:rPr>
              <a:t>INPUT</a:t>
            </a:r>
            <a:br>
              <a:rPr lang="en-US" b="1" dirty="0" smtClean="0">
                <a:solidFill>
                  <a:srgbClr val="006FD4"/>
                </a:solidFill>
                <a:latin typeface="Segoe UI" panose="020B0502040204020203" pitchFamily="34" charset="0"/>
                <a:cs typeface="Segoe UI" panose="020B0502040204020203" pitchFamily="34" charset="0"/>
              </a:rPr>
            </a:br>
            <a:r>
              <a:rPr lang="en-US" b="1" dirty="0" smtClean="0">
                <a:solidFill>
                  <a:sysClr val="windowText" lastClr="000000"/>
                </a:solidFill>
              </a:rPr>
              <a:t>&lt;name&gt;hub</a:t>
            </a:r>
            <a:endParaRPr lang="en-US" b="1" dirty="0">
              <a:solidFill>
                <a:sysClr val="windowText" lastClr="000000"/>
              </a:solidFill>
            </a:endParaRPr>
          </a:p>
        </p:txBody>
      </p:sp>
      <p:sp>
        <p:nvSpPr>
          <p:cNvPr id="58" name="Right Arrow 57"/>
          <p:cNvSpPr/>
          <p:nvPr/>
        </p:nvSpPr>
        <p:spPr>
          <a:xfrm>
            <a:off x="7401352" y="4517004"/>
            <a:ext cx="2625746" cy="1197300"/>
          </a:xfrm>
          <a:prstGeom prst="rightArrow">
            <a:avLst/>
          </a:prstGeom>
          <a:solidFill>
            <a:schemeClr val="bg1"/>
          </a:solidFill>
          <a:ln w="28575">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6FD4"/>
                </a:solidFill>
                <a:latin typeface="Segoe UI" panose="020B0502040204020203" pitchFamily="34" charset="0"/>
                <a:cs typeface="Segoe UI" panose="020B0502040204020203" pitchFamily="34" charset="0"/>
              </a:rPr>
              <a:t>OUTPUT</a:t>
            </a:r>
            <a:r>
              <a:rPr lang="en-US" dirty="0" smtClean="0">
                <a:solidFill>
                  <a:sysClr val="windowText" lastClr="000000"/>
                </a:solidFill>
              </a:rPr>
              <a:t/>
            </a:r>
            <a:br>
              <a:rPr lang="en-US" dirty="0" smtClean="0">
                <a:solidFill>
                  <a:sysClr val="windowText" lastClr="000000"/>
                </a:solidFill>
              </a:rPr>
            </a:br>
            <a:r>
              <a:rPr lang="en-US" b="1" dirty="0" smtClean="0">
                <a:solidFill>
                  <a:sysClr val="windowText" lastClr="000000"/>
                </a:solidFill>
              </a:rPr>
              <a:t>&lt;name&gt;data</a:t>
            </a:r>
            <a:endParaRPr lang="en-US" b="1" dirty="0">
              <a:solidFill>
                <a:sysClr val="windowText" lastClr="000000"/>
              </a:solidFill>
            </a:endParaRPr>
          </a:p>
        </p:txBody>
      </p:sp>
    </p:spTree>
    <p:extLst>
      <p:ext uri="{BB962C8B-B14F-4D97-AF65-F5344CB8AC3E}">
        <p14:creationId xmlns:p14="http://schemas.microsoft.com/office/powerpoint/2010/main" val="308966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7" grpId="0" animBg="1"/>
      <p:bldP spid="5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064240" cy="1325563"/>
          </a:xfrm>
        </p:spPr>
        <p:txBody>
          <a:bodyPr/>
          <a:lstStyle/>
          <a:p>
            <a:r>
              <a:rPr lang="en-US" dirty="0" smtClean="0"/>
              <a:t>STREAM ANALYTICS INPUTS &amp; OUTPUTS</a:t>
            </a:r>
            <a:endParaRPr lang="en-US" dirty="0"/>
          </a:p>
        </p:txBody>
      </p:sp>
      <p:grpSp>
        <p:nvGrpSpPr>
          <p:cNvPr id="8" name="Stream Analytics Power BI Job"/>
          <p:cNvGrpSpPr/>
          <p:nvPr/>
        </p:nvGrpSpPr>
        <p:grpSpPr>
          <a:xfrm>
            <a:off x="3051947" y="1961773"/>
            <a:ext cx="6276779" cy="3931406"/>
            <a:chOff x="3515047" y="4762685"/>
            <a:chExt cx="6276779" cy="3931406"/>
          </a:xfrm>
        </p:grpSpPr>
        <p:sp>
          <p:nvSpPr>
            <p:cNvPr id="9" name="Rectangle 8"/>
            <p:cNvSpPr/>
            <p:nvPr/>
          </p:nvSpPr>
          <p:spPr>
            <a:xfrm>
              <a:off x="3515047" y="4762685"/>
              <a:ext cx="6276779" cy="393140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TextBox 10"/>
            <p:cNvSpPr txBox="1"/>
            <p:nvPr/>
          </p:nvSpPr>
          <p:spPr>
            <a:xfrm>
              <a:off x="4596555" y="4812012"/>
              <a:ext cx="2097947"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ppwsbssjob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6" name="DevceHub Event Hub"/>
          <p:cNvGrpSpPr/>
          <p:nvPr/>
        </p:nvGrpSpPr>
        <p:grpSpPr>
          <a:xfrm>
            <a:off x="822960" y="4371510"/>
            <a:ext cx="1957884" cy="1521669"/>
            <a:chOff x="3330840" y="4304756"/>
            <a:chExt cx="1957884" cy="1521669"/>
          </a:xfrm>
        </p:grpSpPr>
        <p:sp>
          <p:nvSpPr>
            <p:cNvPr id="17" name="Rectangle 16"/>
            <p:cNvSpPr/>
            <p:nvPr/>
          </p:nvSpPr>
          <p:spPr>
            <a:xfrm>
              <a:off x="3330840" y="4304756"/>
              <a:ext cx="1957884" cy="15216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17"/>
            <p:cNvSpPr>
              <a:spLocks/>
            </p:cNvSpPr>
            <p:nvPr/>
          </p:nvSpPr>
          <p:spPr bwMode="auto">
            <a:xfrm>
              <a:off x="3974879" y="4453935"/>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9" name="TextBox 18"/>
            <p:cNvSpPr txBox="1"/>
            <p:nvPr/>
          </p:nvSpPr>
          <p:spPr>
            <a:xfrm>
              <a:off x="3624337" y="5147747"/>
              <a:ext cx="1370888" cy="584775"/>
            </a:xfrm>
            <a:prstGeom prst="rect">
              <a:avLst/>
            </a:prstGeom>
            <a:noFill/>
          </p:spPr>
          <p:txBody>
            <a:bodyPr wrap="none" rtlCol="0">
              <a:spAutoFit/>
            </a:bodyPr>
            <a:lstStyle/>
            <a:p>
              <a:pPr algn="ctr"/>
              <a:r>
                <a:rPr lang="en-US" sz="1600" b="1" dirty="0" err="1" smtClean="0">
                  <a:solidFill>
                    <a:srgbClr val="006FD4"/>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pPr algn="ctr"/>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36" name="Power BI"/>
          <p:cNvGrpSpPr/>
          <p:nvPr/>
        </p:nvGrpSpPr>
        <p:grpSpPr>
          <a:xfrm>
            <a:off x="9599829" y="4371510"/>
            <a:ext cx="1957884" cy="1525354"/>
            <a:chOff x="4093659" y="998724"/>
            <a:chExt cx="1957884" cy="1525354"/>
          </a:xfrm>
        </p:grpSpPr>
        <p:sp>
          <p:nvSpPr>
            <p:cNvPr id="37" name="Rectangle 36"/>
            <p:cNvSpPr/>
            <p:nvPr/>
          </p:nvSpPr>
          <p:spPr>
            <a:xfrm>
              <a:off x="4093659" y="998724"/>
              <a:ext cx="1957884" cy="1525354"/>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TextBox 37"/>
            <p:cNvSpPr txBox="1"/>
            <p:nvPr/>
          </p:nvSpPr>
          <p:spPr>
            <a:xfrm>
              <a:off x="4179086" y="1845399"/>
              <a:ext cx="1787028" cy="584775"/>
            </a:xfrm>
            <a:prstGeom prst="rect">
              <a:avLst/>
            </a:prstGeom>
            <a:noFill/>
          </p:spPr>
          <p:txBody>
            <a:bodyPr wrap="none" rtlCol="0">
              <a:spAutoFit/>
            </a:bodyPr>
            <a:lstStyle/>
            <a:p>
              <a:pPr algn="ctr"/>
              <a:r>
                <a:rPr lang="en-US" sz="1600" b="1" dirty="0" err="1" smtClean="0">
                  <a:solidFill>
                    <a:srgbClr val="006FD4"/>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pPr algn="ctr"/>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39" name="Freeform 38"/>
            <p:cNvSpPr>
              <a:spLocks noChangeAspect="1"/>
            </p:cNvSpPr>
            <p:nvPr/>
          </p:nvSpPr>
          <p:spPr bwMode="auto">
            <a:xfrm>
              <a:off x="4737698" y="115158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9" name="Rectangle 58"/>
          <p:cNvSpPr/>
          <p:nvPr/>
        </p:nvSpPr>
        <p:spPr>
          <a:xfrm>
            <a:off x="4450839" y="3041033"/>
            <a:ext cx="3464725" cy="2758243"/>
          </a:xfrm>
          <a:prstGeom prst="rect">
            <a:avLst/>
          </a:prstGeom>
          <a:solidFill>
            <a:schemeClr val="bg1"/>
          </a:solid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rgbClr val="006FD4"/>
                </a:solidFill>
                <a:latin typeface="Segoe UI" panose="020B0502040204020203" pitchFamily="34" charset="0"/>
                <a:cs typeface="Segoe UI" panose="020B0502040204020203" pitchFamily="34" charset="0"/>
              </a:rPr>
              <a:t>QUERY</a:t>
            </a:r>
          </a:p>
          <a:p>
            <a:pPr algn="ctr"/>
            <a:endParaRPr lang="en-US" sz="1600" dirty="0">
              <a:solidFill>
                <a:sysClr val="windowText" lastClr="000000"/>
              </a:solidFill>
            </a:endParaRPr>
          </a:p>
          <a:p>
            <a:r>
              <a:rPr lang="en-US" sz="1600" dirty="0" smtClean="0">
                <a:solidFill>
                  <a:sysClr val="windowText" lastClr="000000"/>
                </a:solidFill>
                <a:latin typeface="Consolas" panose="020B0609020204030204" pitchFamily="49" charset="0"/>
              </a:rPr>
              <a:t>	SELECT</a:t>
            </a:r>
          </a:p>
          <a:p>
            <a:r>
              <a:rPr lang="en-US" sz="1600" dirty="0" smtClean="0">
                <a:solidFill>
                  <a:sysClr val="windowText" lastClr="000000"/>
                </a:solidFill>
                <a:latin typeface="Consolas" panose="020B0609020204030204" pitchFamily="49" charset="0"/>
              </a:rPr>
              <a:t>	  *</a:t>
            </a:r>
          </a:p>
          <a:p>
            <a:r>
              <a:rPr lang="en-US" sz="1600" dirty="0" smtClean="0">
                <a:solidFill>
                  <a:sysClr val="windowText" lastClr="000000"/>
                </a:solidFill>
                <a:latin typeface="Consolas" panose="020B0609020204030204" pitchFamily="49" charset="0"/>
              </a:rPr>
              <a:t>	INTO</a:t>
            </a:r>
          </a:p>
          <a:p>
            <a:r>
              <a:rPr lang="en-US" sz="1600" dirty="0" smtClean="0">
                <a:solidFill>
                  <a:sysClr val="windowText" lastClr="000000"/>
                </a:solidFill>
                <a:latin typeface="Consolas" panose="020B0609020204030204" pitchFamily="49" charset="0"/>
              </a:rPr>
              <a:t>	  </a:t>
            </a:r>
            <a:r>
              <a:rPr lang="en-US" sz="1600" dirty="0" err="1" smtClean="0">
                <a:solidFill>
                  <a:sysClr val="windowText" lastClr="000000"/>
                </a:solidFill>
                <a:latin typeface="Consolas" panose="020B0609020204030204" pitchFamily="49" charset="0"/>
              </a:rPr>
              <a:t>ppwsbssdata</a:t>
            </a:r>
            <a:endParaRPr lang="en-US" sz="1600" dirty="0" smtClean="0">
              <a:solidFill>
                <a:sysClr val="windowText" lastClr="000000"/>
              </a:solidFill>
              <a:latin typeface="Consolas" panose="020B0609020204030204" pitchFamily="49" charset="0"/>
            </a:endParaRPr>
          </a:p>
          <a:p>
            <a:r>
              <a:rPr lang="en-US" sz="1600" dirty="0" smtClean="0">
                <a:solidFill>
                  <a:sysClr val="windowText" lastClr="000000"/>
                </a:solidFill>
                <a:latin typeface="Consolas" panose="020B0609020204030204" pitchFamily="49" charset="0"/>
              </a:rPr>
              <a:t>	FROM</a:t>
            </a:r>
          </a:p>
          <a:p>
            <a:r>
              <a:rPr lang="en-US" sz="1600" dirty="0" smtClean="0">
                <a:solidFill>
                  <a:sysClr val="windowText" lastClr="000000"/>
                </a:solidFill>
                <a:latin typeface="Consolas" panose="020B0609020204030204" pitchFamily="49" charset="0"/>
              </a:rPr>
              <a:t>	  </a:t>
            </a:r>
            <a:r>
              <a:rPr lang="en-US" sz="1600" dirty="0" err="1" smtClean="0">
                <a:solidFill>
                  <a:sysClr val="windowText" lastClr="000000"/>
                </a:solidFill>
                <a:latin typeface="Consolas" panose="020B0609020204030204" pitchFamily="49" charset="0"/>
              </a:rPr>
              <a:t>ppwsbsshub</a:t>
            </a:r>
            <a:endParaRPr lang="en-US" sz="1600" dirty="0">
              <a:solidFill>
                <a:sysClr val="windowText" lastClr="000000"/>
              </a:solidFill>
              <a:latin typeface="Consolas" panose="020B0609020204030204" pitchFamily="49" charset="0"/>
            </a:endParaRPr>
          </a:p>
        </p:txBody>
      </p:sp>
      <p:sp>
        <p:nvSpPr>
          <p:cNvPr id="57" name="Right Arrow 56"/>
          <p:cNvSpPr/>
          <p:nvPr/>
        </p:nvSpPr>
        <p:spPr>
          <a:xfrm>
            <a:off x="2492955" y="4520689"/>
            <a:ext cx="2679409" cy="1197300"/>
          </a:xfrm>
          <a:prstGeom prst="rightArrow">
            <a:avLst/>
          </a:prstGeom>
          <a:solidFill>
            <a:schemeClr val="bg1"/>
          </a:solidFill>
          <a:ln w="28575">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6FD4"/>
                </a:solidFill>
                <a:latin typeface="Segoe UI" panose="020B0502040204020203" pitchFamily="34" charset="0"/>
                <a:cs typeface="Segoe UI" panose="020B0502040204020203" pitchFamily="34" charset="0"/>
              </a:rPr>
              <a:t>INPUT</a:t>
            </a:r>
            <a:endParaRPr lang="en-US" b="1" dirty="0">
              <a:solidFill>
                <a:srgbClr val="006FD4"/>
              </a:solidFill>
              <a:latin typeface="Segoe UI" panose="020B0502040204020203" pitchFamily="34" charset="0"/>
              <a:cs typeface="Segoe UI" panose="020B0502040204020203" pitchFamily="34" charset="0"/>
            </a:endParaRPr>
          </a:p>
          <a:p>
            <a:pPr algn="ctr"/>
            <a:r>
              <a:rPr lang="en-US" b="1" dirty="0" err="1" smtClean="0">
                <a:solidFill>
                  <a:sysClr val="windowText" lastClr="000000"/>
                </a:solidFill>
              </a:rPr>
              <a:t>ppwsbsshub</a:t>
            </a:r>
            <a:endParaRPr lang="en-US" b="1" dirty="0">
              <a:solidFill>
                <a:sysClr val="windowText" lastClr="000000"/>
              </a:solidFill>
            </a:endParaRPr>
          </a:p>
        </p:txBody>
      </p:sp>
      <p:sp>
        <p:nvSpPr>
          <p:cNvPr id="58" name="Right Arrow 57"/>
          <p:cNvSpPr/>
          <p:nvPr/>
        </p:nvSpPr>
        <p:spPr>
          <a:xfrm>
            <a:off x="7401352" y="4520689"/>
            <a:ext cx="2625746" cy="1197300"/>
          </a:xfrm>
          <a:prstGeom prst="rightArrow">
            <a:avLst/>
          </a:prstGeom>
          <a:solidFill>
            <a:schemeClr val="bg1"/>
          </a:solidFill>
          <a:ln w="28575">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6FD4"/>
                </a:solidFill>
                <a:latin typeface="Segoe UI" panose="020B0502040204020203" pitchFamily="34" charset="0"/>
                <a:cs typeface="Segoe UI" panose="020B0502040204020203" pitchFamily="34" charset="0"/>
              </a:rPr>
              <a:t>OUTPUT</a:t>
            </a:r>
            <a:endParaRPr lang="en-US" b="1" dirty="0">
              <a:solidFill>
                <a:srgbClr val="006FD4"/>
              </a:solidFill>
              <a:latin typeface="Segoe UI" panose="020B0502040204020203" pitchFamily="34" charset="0"/>
              <a:cs typeface="Segoe UI" panose="020B0502040204020203" pitchFamily="34" charset="0"/>
            </a:endParaRPr>
          </a:p>
          <a:p>
            <a:pPr algn="ctr"/>
            <a:r>
              <a:rPr lang="en-US" b="1" dirty="0" err="1" smtClean="0">
                <a:solidFill>
                  <a:sysClr val="windowText" lastClr="000000"/>
                </a:solidFill>
              </a:rPr>
              <a:t>ppwsbssdata</a:t>
            </a:r>
            <a:endParaRPr lang="en-US" b="1" dirty="0">
              <a:solidFill>
                <a:sysClr val="windowText" lastClr="000000"/>
              </a:solidFill>
            </a:endParaRPr>
          </a:p>
        </p:txBody>
      </p:sp>
    </p:spTree>
    <p:extLst>
      <p:ext uri="{BB962C8B-B14F-4D97-AF65-F5344CB8AC3E}">
        <p14:creationId xmlns:p14="http://schemas.microsoft.com/office/powerpoint/2010/main" val="3167077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otde\AppData\Local\Temp\SNAGHTML58c9d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37922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https://raw.githubusercontent.com/BretStateham/ParticlePhotonWeatherStation/master/Code/StreamAnalyticsQuery/StreamAnalyticsQuery.txt</a:t>
            </a:r>
            <a:endParaRPr lang="en-US" sz="1400" dirty="0"/>
          </a:p>
        </p:txBody>
      </p:sp>
    </p:spTree>
    <p:extLst>
      <p:ext uri="{BB962C8B-B14F-4D97-AF65-F5344CB8AC3E}">
        <p14:creationId xmlns:p14="http://schemas.microsoft.com/office/powerpoint/2010/main" val="13631095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397031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CREATE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TABLE</a:t>
            </a:r>
            <a:r>
              <a:rPr lang="en-US" sz="1400" dirty="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b="1" dirty="0" smtClean="0">
                <a:solidFill>
                  <a:srgbClr val="000000"/>
                </a:solidFill>
                <a:highlight>
                  <a:srgbClr val="FFFFFF"/>
                </a:highlight>
                <a:latin typeface="Consolas" panose="020B0609020204030204" pitchFamily="49" charset="0"/>
              </a:rPr>
              <a:t>hub</a:t>
            </a:r>
            <a:r>
              <a:rPr lang="en-US" sz="1400" dirty="0" smtClean="0">
                <a:solidFill>
                  <a:srgbClr val="0000FF"/>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coreid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data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displayname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event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EventEnqueuedUtcTime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EventProcessedUtcTime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guid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location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measurename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organization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PartitionId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bigint</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published_at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subject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timecreated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unitofmeasure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value </a:t>
            </a:r>
            <a:r>
              <a:rPr lang="en-US" sz="1400" dirty="0">
                <a:solidFill>
                  <a:srgbClr val="0000FF"/>
                </a:solidFill>
                <a:highlight>
                  <a:srgbClr val="FFFFFF"/>
                </a:highlight>
                <a:latin typeface="Consolas" panose="020B0609020204030204" pitchFamily="49" charset="0"/>
              </a:rPr>
              <a:t>float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TextBox 3"/>
          <p:cNvSpPr txBox="1"/>
          <p:nvPr/>
        </p:nvSpPr>
        <p:spPr>
          <a:xfrm>
            <a:off x="4765040" y="1713200"/>
            <a:ext cx="7071360" cy="4195167"/>
          </a:xfrm>
          <a:prstGeom prst="roundRect">
            <a:avLst>
              <a:gd name="adj" fmla="val 2670"/>
            </a:avLst>
          </a:prstGeom>
          <a:noFill/>
          <a:ln w="76200">
            <a:solidFill>
              <a:schemeClr val="accent2"/>
            </a:solidFill>
          </a:ln>
        </p:spPr>
        <p:txBody>
          <a:bodyPr wrap="square" rtlCol="0">
            <a:spAutoFit/>
          </a:bodyPr>
          <a:lstStyle/>
          <a:p>
            <a:r>
              <a:rPr lang="en-US" sz="2400" dirty="0" smtClean="0"/>
              <a:t>Issuing the “</a:t>
            </a:r>
            <a:r>
              <a:rPr lang="en-US" sz="2400" dirty="0">
                <a:solidFill>
                  <a:srgbClr val="0000FF"/>
                </a:solidFill>
                <a:highlight>
                  <a:srgbClr val="FFFFFF"/>
                </a:highlight>
                <a:latin typeface="Consolas" panose="020B0609020204030204" pitchFamily="49" charset="0"/>
              </a:rPr>
              <a:t>CREATE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TABLE</a:t>
            </a:r>
            <a:r>
              <a:rPr lang="en-US" sz="2400" dirty="0" smtClean="0"/>
              <a:t>” statement before the query allows us to define the schema of the data.  Any incoming messages that don’t meet this schema will be rejected.  This helps prevent the Stream Analytics job from failing on invalid messages.</a:t>
            </a:r>
          </a:p>
          <a:p>
            <a:endParaRPr lang="en-US" sz="2400" dirty="0"/>
          </a:p>
          <a:p>
            <a:r>
              <a:rPr lang="en-US" sz="2400" dirty="0" smtClean="0"/>
              <a:t>Notice that some of the fields are from the JSON payload generated by the Photon, and then the Particle </a:t>
            </a:r>
            <a:r>
              <a:rPr lang="en-US" sz="2400" dirty="0" err="1" smtClean="0"/>
              <a:t>Webhook</a:t>
            </a:r>
            <a:r>
              <a:rPr lang="en-US" sz="2400" dirty="0" smtClean="0"/>
              <a:t> (like </a:t>
            </a:r>
            <a:r>
              <a:rPr lang="en-US" sz="2400" dirty="0" err="1" smtClean="0"/>
              <a:t>measurename</a:t>
            </a:r>
            <a:r>
              <a:rPr lang="en-US" sz="2400" dirty="0" smtClean="0"/>
              <a:t>, </a:t>
            </a:r>
            <a:r>
              <a:rPr lang="en-US" sz="2400" dirty="0" err="1" smtClean="0"/>
              <a:t>unitofmeasure</a:t>
            </a:r>
            <a:r>
              <a:rPr lang="en-US" sz="2400" dirty="0" smtClean="0"/>
              <a:t> and value) while others are system generated values (like </a:t>
            </a:r>
            <a:r>
              <a:rPr lang="en-US" sz="2400" dirty="0" err="1" smtClean="0"/>
              <a:t>EventEnqueuedUtcTime</a:t>
            </a:r>
            <a:r>
              <a:rPr lang="en-US" sz="2400" dirty="0" smtClean="0"/>
              <a:t> or </a:t>
            </a:r>
            <a:r>
              <a:rPr lang="en-US" sz="2400" dirty="0" err="1" smtClean="0"/>
              <a:t>PartitionId</a:t>
            </a:r>
            <a:r>
              <a:rPr lang="en-US" sz="2400" dirty="0" smtClean="0"/>
              <a:t>)</a:t>
            </a:r>
            <a:endParaRPr lang="en-US" sz="2400" dirty="0"/>
          </a:p>
        </p:txBody>
      </p:sp>
    </p:spTree>
    <p:extLst>
      <p:ext uri="{BB962C8B-B14F-4D97-AF65-F5344CB8AC3E}">
        <p14:creationId xmlns:p14="http://schemas.microsoft.com/office/powerpoint/2010/main" val="4236803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4401205"/>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SELECT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coreid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displayname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event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EventEnqueuedUtcTime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EventProcessedUtcTime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FF"/>
                </a:solidFill>
                <a:highlight>
                  <a:srgbClr val="FFFFFF"/>
                </a:highlight>
                <a:latin typeface="Consolas" panose="020B0609020204030204" pitchFamily="49" charset="0"/>
              </a:rPr>
              <a:t>guid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location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measurename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organization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PartitionId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published_at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subject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timecreated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unitofmeasure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value</a:t>
            </a:r>
          </a:p>
          <a:p>
            <a:r>
              <a:rPr lang="en-US" sz="1400" dirty="0" smtClean="0">
                <a:solidFill>
                  <a:srgbClr val="0000FF"/>
                </a:solidFill>
                <a:highlight>
                  <a:srgbClr val="FFFFFF"/>
                </a:highlight>
                <a:latin typeface="Consolas" panose="020B0609020204030204" pitchFamily="49" charset="0"/>
              </a:rPr>
              <a:t>INTO</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data</a:t>
            </a:r>
          </a:p>
          <a:p>
            <a:r>
              <a:rPr lang="en-US" sz="1400" dirty="0" smtClean="0">
                <a:solidFill>
                  <a:srgbClr val="0000FF"/>
                </a:solidFill>
                <a:highlight>
                  <a:srgbClr val="FFFFFF"/>
                </a:highlight>
                <a:latin typeface="Consolas" panose="020B0609020204030204" pitchFamily="49" charset="0"/>
              </a:rPr>
              <a:t>FROM</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hub</a:t>
            </a:r>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169682"/>
          </a:xfrm>
          <a:prstGeom prst="roundRect">
            <a:avLst>
              <a:gd name="adj" fmla="val 2670"/>
            </a:avLst>
          </a:prstGeom>
          <a:noFill/>
          <a:ln w="76200">
            <a:solidFill>
              <a:schemeClr val="accent2"/>
            </a:solidFill>
          </a:ln>
        </p:spPr>
        <p:txBody>
          <a:bodyPr wrap="square" rtlCol="0">
            <a:spAutoFit/>
          </a:bodyPr>
          <a:lstStyle/>
          <a:p>
            <a:r>
              <a:rPr lang="en-US" sz="2200" dirty="0" smtClean="0"/>
              <a:t>The “</a:t>
            </a:r>
            <a:r>
              <a:rPr lang="en-US" sz="2200" dirty="0" smtClean="0">
                <a:solidFill>
                  <a:srgbClr val="0000FF"/>
                </a:solidFill>
                <a:highlight>
                  <a:srgbClr val="FFFFFF"/>
                </a:highlight>
                <a:latin typeface="Consolas" panose="020B0609020204030204" pitchFamily="49" charset="0"/>
              </a:rPr>
              <a:t>SELECT</a:t>
            </a:r>
            <a:r>
              <a:rPr lang="en-US" sz="2200" dirty="0" smtClean="0"/>
              <a:t>” statement defines the final values that will be output to the Power BI data set.  We really aren’t taking much advantage of Stream Analytics processing capabilities here, we’re just forwarding the data long.  </a:t>
            </a:r>
          </a:p>
          <a:p>
            <a:endParaRPr lang="en-US" sz="2200" dirty="0"/>
          </a:p>
          <a:p>
            <a:r>
              <a:rPr lang="en-US" sz="2200" dirty="0" smtClean="0"/>
              <a:t>You could however be using Stream Analytics time windowing functions and SQL aggregations to generate summary values or even generate alert data based on data anomalies. </a:t>
            </a:r>
            <a:endParaRPr lang="en-US" sz="2200" dirty="0"/>
          </a:p>
        </p:txBody>
      </p:sp>
      <p:sp>
        <p:nvSpPr>
          <p:cNvPr id="7" name="Freeform 6"/>
          <p:cNvSpPr/>
          <p:nvPr/>
        </p:nvSpPr>
        <p:spPr>
          <a:xfrm>
            <a:off x="2428240" y="605536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28240" y="560832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31619" y="5870694"/>
            <a:ext cx="4511363" cy="369332"/>
          </a:xfrm>
          <a:prstGeom prst="rect">
            <a:avLst/>
          </a:prstGeom>
          <a:noFill/>
        </p:spPr>
        <p:txBody>
          <a:bodyPr wrap="none" rtlCol="0">
            <a:spAutoFit/>
          </a:bodyPr>
          <a:lstStyle/>
          <a:p>
            <a:r>
              <a:rPr lang="en-US" dirty="0" smtClean="0"/>
              <a:t>Event Hub source messages will come FROM</a:t>
            </a:r>
            <a:endParaRPr lang="en-US" dirty="0"/>
          </a:p>
        </p:txBody>
      </p:sp>
      <p:sp>
        <p:nvSpPr>
          <p:cNvPr id="10" name="TextBox 9"/>
          <p:cNvSpPr txBox="1"/>
          <p:nvPr/>
        </p:nvSpPr>
        <p:spPr>
          <a:xfrm>
            <a:off x="3831619" y="5423654"/>
            <a:ext cx="4396012" cy="369332"/>
          </a:xfrm>
          <a:prstGeom prst="rect">
            <a:avLst/>
          </a:prstGeom>
          <a:noFill/>
        </p:spPr>
        <p:txBody>
          <a:bodyPr wrap="none" rtlCol="0">
            <a:spAutoFit/>
          </a:bodyPr>
          <a:lstStyle/>
          <a:p>
            <a:r>
              <a:rPr lang="en-US" dirty="0" smtClean="0"/>
              <a:t>Power BI data set the data will be sent INTO</a:t>
            </a:r>
            <a:endParaRPr lang="en-US" dirty="0"/>
          </a:p>
        </p:txBody>
      </p:sp>
    </p:spTree>
    <p:extLst>
      <p:ext uri="{BB962C8B-B14F-4D97-AF65-F5344CB8AC3E}">
        <p14:creationId xmlns:p14="http://schemas.microsoft.com/office/powerpoint/2010/main" val="1923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otde\AppData\Local\Temp\SNAGHTML10cb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99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Visual studio code for node dev</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Visual Studio Code is a great development environment for Node.js applications. </a:t>
            </a:r>
            <a:endParaRPr lang="en-US" sz="2800" dirty="0"/>
          </a:p>
          <a:p>
            <a:endParaRPr lang="en-US" sz="2800" dirty="0"/>
          </a:p>
          <a:p>
            <a:r>
              <a:rPr lang="en-US" sz="2800" dirty="0" smtClean="0"/>
              <a:t>Not only can you edit your code in VS Code, but you can do step-through debugging as well as </a:t>
            </a:r>
            <a:r>
              <a:rPr lang="en-US" sz="2800" dirty="0" err="1" smtClean="0"/>
              <a:t>git</a:t>
            </a:r>
            <a:r>
              <a:rPr lang="en-US" sz="2800" dirty="0" smtClean="0"/>
              <a:t> source control integration.  Check it out!</a:t>
            </a:r>
          </a:p>
        </p:txBody>
      </p:sp>
      <p:sp>
        <p:nvSpPr>
          <p:cNvPr id="5" name="Rectangle 4"/>
          <p:cNvSpPr/>
          <p:nvPr/>
        </p:nvSpPr>
        <p:spPr>
          <a:xfrm>
            <a:off x="5556802" y="4897643"/>
            <a:ext cx="5987537" cy="646331"/>
          </a:xfrm>
          <a:prstGeom prst="rect">
            <a:avLst/>
          </a:prstGeom>
        </p:spPr>
        <p:txBody>
          <a:bodyPr wrap="none">
            <a:spAutoFit/>
          </a:bodyPr>
          <a:lstStyle/>
          <a:p>
            <a:pPr algn="ctr"/>
            <a:r>
              <a:rPr lang="en-US" sz="3600" dirty="0" smtClean="0">
                <a:hlinkClick r:id="rId3"/>
              </a:rPr>
              <a:t>https://code.visualstudio.com/</a:t>
            </a:r>
            <a:endParaRPr lang="en-US" sz="3600" dirty="0"/>
          </a:p>
        </p:txBody>
      </p:sp>
    </p:spTree>
    <p:extLst>
      <p:ext uri="{BB962C8B-B14F-4D97-AF65-F5344CB8AC3E}">
        <p14:creationId xmlns:p14="http://schemas.microsoft.com/office/powerpoint/2010/main" val="19240505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iotde\AppData\Local\Temp\SNAGHTML590d3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2" y="1675448"/>
            <a:ext cx="11031935" cy="433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a:t>
            </a:r>
            <a:r>
              <a:rPr lang="en-US" dirty="0" smtClean="0"/>
              <a:t>NODE CODE</a:t>
            </a:r>
            <a:endParaRPr lang="en-US" dirty="0"/>
          </a:p>
        </p:txBody>
      </p:sp>
      <p:sp>
        <p:nvSpPr>
          <p:cNvPr id="8" name="Rounded Rectangle 7"/>
          <p:cNvSpPr/>
          <p:nvPr/>
        </p:nvSpPr>
        <p:spPr>
          <a:xfrm>
            <a:off x="1106357" y="5055458"/>
            <a:ext cx="110344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6062147"/>
            <a:ext cx="11031935" cy="307777"/>
          </a:xfrm>
          <a:prstGeom prst="rect">
            <a:avLst/>
          </a:prstGeom>
        </p:spPr>
        <p:txBody>
          <a:bodyPr wrap="square">
            <a:spAutoFit/>
          </a:bodyPr>
          <a:lstStyle/>
          <a:p>
            <a:pPr algn="ctr"/>
            <a:r>
              <a:rPr lang="en-US" sz="1400" dirty="0">
                <a:hlinkClick r:id="rId3"/>
              </a:rPr>
              <a:t>https://</a:t>
            </a:r>
            <a:r>
              <a:rPr lang="en-US" sz="1400" dirty="0" smtClean="0">
                <a:hlinkClick r:id="rId3"/>
              </a:rPr>
              <a:t>raw.githubusercontent.com/BretStateham/ParticlePhotonWeatherStation/master/Code/NodeClient/app.js</a:t>
            </a:r>
            <a:endParaRPr lang="en-US" sz="1400" dirty="0"/>
          </a:p>
        </p:txBody>
      </p:sp>
    </p:spTree>
    <p:extLst>
      <p:ext uri="{BB962C8B-B14F-4D97-AF65-F5344CB8AC3E}">
        <p14:creationId xmlns:p14="http://schemas.microsoft.com/office/powerpoint/2010/main" val="41090169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200329"/>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moment = require(</a:t>
            </a:r>
            <a:r>
              <a:rPr lang="en-US" dirty="0">
                <a:solidFill>
                  <a:srgbClr val="A31515"/>
                </a:solidFill>
                <a:highlight>
                  <a:srgbClr val="FFFFFF"/>
                </a:highlight>
                <a:latin typeface="Consolas" panose="020B0609020204030204" pitchFamily="49" charset="0"/>
              </a:rPr>
              <a:t>'moment</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6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416320"/>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client = </a:t>
            </a:r>
            <a:r>
              <a:rPr lang="en-US" dirty="0" err="1">
                <a:solidFill>
                  <a:srgbClr val="000000"/>
                </a:solidFill>
                <a:highlight>
                  <a:srgbClr val="FFFFFF"/>
                </a:highlight>
                <a:latin typeface="Consolas" panose="020B0609020204030204" pitchFamily="49" charset="0"/>
              </a:rPr>
              <a:t>EventHubClient.fromConnectionString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the consumer group and start time offset for the event hub receivers</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If you have created a consumer group for your node app to use, enter it here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p>
          <a:p>
            <a:r>
              <a:rPr lang="en-US" dirty="0">
                <a:solidFill>
                  <a:srgbClr val="008000"/>
                </a:solidFill>
                <a:highlight>
                  <a:srgbClr val="FFFFFF"/>
                </a:highlight>
                <a:latin typeface="Consolas" panose="020B0609020204030204" pitchFamily="49" charset="0"/>
              </a:rPr>
              <a:t>// Set the consumer up to receive only new messages, not all the old ones as well</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a:t>
            </a:r>
            <a:r>
              <a:rPr lang="en-US" dirty="0" err="1">
                <a:solidFill>
                  <a:srgbClr val="008000"/>
                </a:solidFill>
                <a:highlight>
                  <a:srgbClr val="FFFFFF"/>
                </a:highlight>
                <a:latin typeface="Consolas" panose="020B0609020204030204" pitchFamily="49" charset="0"/>
              </a:rPr>
              <a:t>receiveAfterTime</a:t>
            </a:r>
            <a:r>
              <a:rPr lang="en-US" dirty="0">
                <a:solidFill>
                  <a:srgbClr val="008000"/>
                </a:solidFill>
                <a:highlight>
                  <a:srgbClr val="FFFFFF"/>
                </a:highlight>
                <a:latin typeface="Consolas" panose="020B0609020204030204" pitchFamily="49" charset="0"/>
              </a:rPr>
              <a:t> to null to read all of the messages from the beginning </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Date.now</a:t>
            </a:r>
            <a:r>
              <a:rPr lang="en-US" dirty="0">
                <a:solidFill>
                  <a:srgbClr val="000000"/>
                </a:solidFill>
                <a:highlight>
                  <a:srgbClr val="FFFFFF"/>
                </a:highlight>
                <a:latin typeface="Consolas" panose="020B0609020204030204" pitchFamily="49" charset="0"/>
              </a:rPr>
              <a:t>() - 5000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7"/>
            <a:ext cx="10607040" cy="170256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378014"/>
            <a:ext cx="10607040" cy="19438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7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4247317"/>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Log a received message body out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ehEvent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body = </a:t>
            </a:r>
            <a:r>
              <a:rPr lang="en-US" dirty="0" err="1">
                <a:solidFill>
                  <a:srgbClr val="000000"/>
                </a:solidFill>
                <a:highlight>
                  <a:srgbClr val="FFFFFF"/>
                </a:highlight>
                <a:latin typeface="Consolas" panose="020B0609020204030204" pitchFamily="49" charset="0"/>
              </a:rPr>
              <a:t>ehEvent.body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created = moment(</a:t>
            </a:r>
            <a:r>
              <a:rPr lang="en-US" dirty="0" err="1">
                <a:solidFill>
                  <a:srgbClr val="000000"/>
                </a:solidFill>
                <a:highlight>
                  <a:srgbClr val="FFFFFF"/>
                </a:highlight>
                <a:latin typeface="Consolas" panose="020B0609020204030204" pitchFamily="49" charset="0"/>
              </a:rPr>
              <a:t>body.timecreated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val</a:t>
            </a:r>
            <a:r>
              <a:rPr lang="en-US" dirty="0">
                <a:solidFill>
                  <a:srgbClr val="000000"/>
                </a:solidFill>
                <a:highlight>
                  <a:srgbClr val="FFFFFF"/>
                </a:highlight>
                <a:latin typeface="Consolas" panose="020B0609020204030204" pitchFamily="49" charset="0"/>
              </a:rPr>
              <a:t> = Number(</a:t>
            </a:r>
            <a:r>
              <a:rPr lang="en-US" dirty="0" err="1">
                <a:solidFill>
                  <a:srgbClr val="000000"/>
                </a:solidFill>
                <a:highlight>
                  <a:srgbClr val="FFFFFF"/>
                </a:highlight>
                <a:latin typeface="Consolas" panose="020B0609020204030204" pitchFamily="49" charset="0"/>
              </a:rPr>
              <a:t>body.value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err="1">
                <a:solidFill>
                  <a:srgbClr val="000000"/>
                </a:solidFill>
                <a:highlight>
                  <a:srgbClr val="FFFFFF"/>
                </a:highlight>
                <a:latin typeface="Consolas" panose="020B0609020204030204" pitchFamily="49" charset="0"/>
              </a:rPr>
              <a:t>created.format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hh:mm:ss</a:t>
            </a:r>
            <a:r>
              <a:rPr lang="en-US" dirty="0">
                <a:solidFill>
                  <a:srgbClr val="A31515"/>
                </a:solidFill>
                <a:highlight>
                  <a:srgbClr val="FFFFFF"/>
                </a:highlight>
                <a:latin typeface="Consolas" panose="020B0609020204030204" pitchFamily="49" charset="0"/>
              </a:rPr>
              <a:t> a"</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body.measurename</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val.toFixed</a:t>
            </a:r>
            <a:r>
              <a:rPr lang="en-US" dirty="0" smtClean="0">
                <a:solidFill>
                  <a:srgbClr val="000000"/>
                </a:solidFill>
                <a:highlight>
                  <a:srgbClr val="FFFFFF"/>
                </a:highlight>
                <a:latin typeface="Consolas" panose="020B0609020204030204" pitchFamily="49" charset="0"/>
              </a:rPr>
              <a:t>(2</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Log an error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console.error</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3145750"/>
          </a:xfrm>
          <a:prstGeom prst="roundRect">
            <a:avLst>
              <a:gd name="adj" fmla="val 740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821198"/>
            <a:ext cx="10607040" cy="12517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flipV="1">
            <a:off x="4239491" y="2512754"/>
            <a:ext cx="3906981" cy="4571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95999" y="2854037"/>
            <a:ext cx="2050473" cy="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4876801" y="3044365"/>
            <a:ext cx="3269672" cy="7752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479029" y="3378390"/>
            <a:ext cx="667443" cy="18288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5932169" y="3619554"/>
            <a:ext cx="2214303" cy="52505"/>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4838700" y="3858179"/>
            <a:ext cx="3307773" cy="78432"/>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5186679" y="3972488"/>
            <a:ext cx="2959793" cy="22860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4" grpId="0" animBg="1"/>
      <p:bldP spid="4" grpId="1" animBg="1"/>
      <p:bldP spid="9" grpId="0" animBg="1"/>
      <p:bldP spid="9" grpId="1" animBg="1"/>
      <p:bldP spid="10" grpId="0" animBg="1"/>
      <p:bldP spid="10"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2031325"/>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given </a:t>
            </a:r>
            <a:r>
              <a:rPr lang="en-US" dirty="0" err="1">
                <a:solidFill>
                  <a:srgbClr val="008000"/>
                </a:solidFill>
                <a:highlight>
                  <a:srgbClr val="FFFFFF"/>
                </a:highlight>
                <a:latin typeface="Consolas" panose="020B0609020204030204" pitchFamily="49" charset="0"/>
              </a:rPr>
              <a:t>eventBody</a:t>
            </a:r>
            <a:r>
              <a:rPr lang="en-US" dirty="0">
                <a:solidFill>
                  <a:srgbClr val="008000"/>
                </a:solidFill>
                <a:highlight>
                  <a:srgbClr val="FFFFFF"/>
                </a:highlight>
                <a:latin typeface="Consolas" panose="020B0609020204030204" pitchFamily="49" charset="0"/>
              </a:rPr>
              <a:t> to the Event Hub</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(sender)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'Sending Event: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sender.send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9"/>
            <a:ext cx="10607040" cy="2379316"/>
          </a:xfrm>
          <a:prstGeom prst="roundRect">
            <a:avLst>
              <a:gd name="adj" fmla="val 424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970318"/>
          </a:xfrm>
          <a:prstGeom prst="rect">
            <a:avLst/>
          </a:prstGeom>
        </p:spPr>
        <p:txBody>
          <a:bodyPr wrap="square">
            <a:spAutoFit/>
          </a:bodyPr>
          <a:lstStyle/>
          <a:p>
            <a:r>
              <a:rPr lang="en-US" dirty="0" err="1" smtClean="0">
                <a:solidFill>
                  <a:srgbClr val="000000"/>
                </a:solidFill>
                <a:highlight>
                  <a:srgbClr val="FFFFFF"/>
                </a:highlight>
                <a:latin typeface="Consolas" panose="020B0609020204030204" pitchFamily="49" charset="0"/>
              </a:rPr>
              <a:t>client.open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.then(</a:t>
            </a:r>
            <a:r>
              <a:rPr lang="en-US" dirty="0" err="1">
                <a:solidFill>
                  <a:srgbClr val="000000"/>
                </a:solidFill>
                <a:highlight>
                  <a:srgbClr val="FFFFFF"/>
                </a:highlight>
                <a:latin typeface="Consolas" panose="020B0609020204030204" pitchFamily="49" charset="0"/>
              </a:rPr>
              <a:t>client.getPartitionIds.bind</a:t>
            </a:r>
            <a:r>
              <a:rPr lang="en-US" dirty="0">
                <a:solidFill>
                  <a:srgbClr val="000000"/>
                </a:solidFill>
                <a:highlight>
                  <a:srgbClr val="FFFFFF"/>
                </a:highlight>
                <a:latin typeface="Consolas" panose="020B0609020204030204" pitchFamily="49" charset="0"/>
              </a:rPr>
              <a:t>(client))</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partitionIds.map</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client.createReceiver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startAfterTime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(receiver)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errorReceived</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471679"/>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3999344"/>
            <a:ext cx="10607040" cy="1265383"/>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7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009861"/>
          </a:xfrm>
          <a:prstGeom prst="roundRect">
            <a:avLst>
              <a:gd name="adj" fmla="val 97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8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otde\AppData\Local\Temp\SNAGHTML12b39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1" y="1669178"/>
            <a:ext cx="5575977"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.NET Event hub client tutorial</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Get started using Event Hubs from C#.  This tutorial helps you create both a sender and a receiver using </a:t>
            </a:r>
            <a:r>
              <a:rPr lang="en-US" sz="2800" dirty="0"/>
              <a:t>the “</a:t>
            </a:r>
            <a:r>
              <a:rPr lang="en-US" sz="2800" dirty="0">
                <a:hlinkClick r:id="rId3"/>
              </a:rPr>
              <a:t>Microsoft Azure Service Bus</a:t>
            </a:r>
            <a:r>
              <a:rPr lang="en-US" sz="2800" dirty="0"/>
              <a:t>” and “</a:t>
            </a:r>
            <a:r>
              <a:rPr lang="en-US" sz="2800" dirty="0">
                <a:hlinkClick r:id="rId4"/>
              </a:rPr>
              <a:t>Microsoft Azure Service Bus Event Hub - </a:t>
            </a:r>
            <a:r>
              <a:rPr lang="en-US" sz="2800" dirty="0" err="1">
                <a:hlinkClick r:id="rId4"/>
              </a:rPr>
              <a:t>EventProcessorHost</a:t>
            </a:r>
            <a:r>
              <a:rPr lang="en-US" sz="2800" dirty="0" smtClean="0"/>
              <a:t>” </a:t>
            </a:r>
            <a:r>
              <a:rPr lang="en-US" sz="2800" dirty="0" err="1" smtClean="0"/>
              <a:t>NuGet</a:t>
            </a:r>
            <a:r>
              <a:rPr lang="en-US" sz="2800" dirty="0" smtClean="0"/>
              <a:t> packages.  </a:t>
            </a:r>
          </a:p>
        </p:txBody>
      </p:sp>
      <p:sp>
        <p:nvSpPr>
          <p:cNvPr id="5" name="Rectangle 4"/>
          <p:cNvSpPr/>
          <p:nvPr/>
        </p:nvSpPr>
        <p:spPr>
          <a:xfrm>
            <a:off x="6670891" y="4897643"/>
            <a:ext cx="3759363" cy="646331"/>
          </a:xfrm>
          <a:prstGeom prst="rect">
            <a:avLst/>
          </a:prstGeom>
        </p:spPr>
        <p:txBody>
          <a:bodyPr wrap="none">
            <a:spAutoFit/>
          </a:bodyPr>
          <a:lstStyle/>
          <a:p>
            <a:pPr algn="ctr"/>
            <a:r>
              <a:rPr lang="en-US" sz="3600" dirty="0" smtClean="0">
                <a:hlinkClick r:id="rId5"/>
              </a:rPr>
              <a:t>http://aka.ms/ehcs</a:t>
            </a:r>
            <a:endParaRPr lang="en-US" sz="3600" dirty="0"/>
          </a:p>
        </p:txBody>
      </p:sp>
    </p:spTree>
    <p:extLst>
      <p:ext uri="{BB962C8B-B14F-4D97-AF65-F5344CB8AC3E}">
        <p14:creationId xmlns:p14="http://schemas.microsoft.com/office/powerpoint/2010/main" val="3379535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7378</TotalTime>
  <Words>5469</Words>
  <Application>Microsoft Office PowerPoint</Application>
  <PresentationFormat>Widescreen</PresentationFormat>
  <Paragraphs>1328</Paragraphs>
  <Slides>137</Slides>
  <Notes>7</Notes>
  <HiddenSlides>24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137</vt:i4>
      </vt:variant>
    </vt:vector>
  </HeadingPairs>
  <TitlesOfParts>
    <vt:vector size="146" baseType="lpstr">
      <vt:lpstr>Cambria Math</vt:lpstr>
      <vt:lpstr>Calibri</vt:lpstr>
      <vt:lpstr>Consolas</vt:lpstr>
      <vt:lpstr>Segoe UI Light</vt:lpstr>
      <vt:lpstr>Segoe UI</vt:lpstr>
      <vt:lpstr>Segoe UI Black</vt:lpstr>
      <vt:lpstr>Arial</vt:lpstr>
      <vt:lpstr>Stencil</vt:lpstr>
      <vt:lpstr>Azure DevOps Theme</vt:lpstr>
      <vt:lpstr>Particle photon weather station  Part 1 of 6: Overview &amp;  Event Hub Setup</vt:lpstr>
      <vt:lpstr>Grab the slides &amp; code:</vt:lpstr>
      <vt:lpstr>Solution ARCHITECTURE</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Claiming your Photon</vt:lpstr>
      <vt:lpstr>The particle-CLI</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GROKING the webhook</vt:lpstr>
      <vt:lpstr>Groking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Groking the photon code</vt:lpstr>
      <vt:lpstr>Monitoring photon via serial</vt:lpstr>
      <vt:lpstr>Monitoring webhook &amp; event hub</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STREAM ANALYTICS INPUTS &amp; OUTPUTS</vt:lpstr>
      <vt:lpstr>STREAM ANALYTICS INPUTS &amp; OUTPUTS</vt:lpstr>
      <vt:lpstr>Groking the stream analytics query</vt:lpstr>
      <vt:lpstr>Groking the stream analytics query</vt:lpstr>
      <vt:lpstr>Groking the stream analytics query</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Visual studio code for node dev</vt:lpstr>
      <vt:lpstr>Groking the NODE CODE</vt:lpstr>
      <vt:lpstr>Groking the node code</vt:lpstr>
      <vt:lpstr>Groking the node code</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.NET Event hub client tutorial</vt:lpstr>
      <vt:lpstr>Azure storage requirement</vt:lpstr>
      <vt:lpstr>Azure storage requirement</vt:lpstr>
      <vt:lpstr>Groking the .NET CODE</vt:lpstr>
      <vt:lpstr>Groking the .net code</vt:lpstr>
      <vt:lpstr>Groking the .nET code -  Message.cs</vt:lpstr>
      <vt:lpstr>Groking the .nET code -  SimpleEventProcessor.cs</vt:lpstr>
      <vt:lpstr>Groking the .nET code -  SimpleEventProcessor.cs</vt:lpstr>
      <vt:lpstr>Groking the .nET code -  SimpleEventProcessor.cs</vt:lpstr>
      <vt:lpstr>Groking the .nET code -  SimpleEventProcessor.cs</vt:lpstr>
      <vt:lpstr>Groking the .nET code -  SimpleEventProcessor.cs</vt:lpstr>
      <vt:lpstr>Groking the .nET code -  PROGRAM.cs</vt:lpstr>
      <vt:lpstr>Groking the .nET code -  PROGRAM.cs</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250</cp:revision>
  <dcterms:created xsi:type="dcterms:W3CDTF">2014-08-25T15:37:49Z</dcterms:created>
  <dcterms:modified xsi:type="dcterms:W3CDTF">2016-03-11T09:24:17Z</dcterms:modified>
</cp:coreProperties>
</file>